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2"/>
  </p:notesMasterIdLst>
  <p:sldIdLst>
    <p:sldId id="299" r:id="rId3"/>
    <p:sldId id="320" r:id="rId4"/>
    <p:sldId id="287" r:id="rId5"/>
    <p:sldId id="330" r:id="rId6"/>
    <p:sldId id="384" r:id="rId7"/>
    <p:sldId id="364" r:id="rId8"/>
    <p:sldId id="385" r:id="rId9"/>
    <p:sldId id="365" r:id="rId10"/>
    <p:sldId id="366" r:id="rId11"/>
    <p:sldId id="386" r:id="rId12"/>
    <p:sldId id="333" r:id="rId13"/>
    <p:sldId id="377" r:id="rId14"/>
    <p:sldId id="376" r:id="rId15"/>
    <p:sldId id="375" r:id="rId16"/>
    <p:sldId id="374" r:id="rId17"/>
    <p:sldId id="373" r:id="rId18"/>
    <p:sldId id="372" r:id="rId19"/>
    <p:sldId id="371" r:id="rId20"/>
    <p:sldId id="370" r:id="rId21"/>
    <p:sldId id="369" r:id="rId22"/>
    <p:sldId id="368" r:id="rId23"/>
    <p:sldId id="367" r:id="rId24"/>
    <p:sldId id="318" r:id="rId25"/>
    <p:sldId id="382" r:id="rId26"/>
    <p:sldId id="381" r:id="rId27"/>
    <p:sldId id="380" r:id="rId28"/>
    <p:sldId id="379" r:id="rId29"/>
    <p:sldId id="383"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74E"/>
    <a:srgbClr val="B9B9B8"/>
    <a:srgbClr val="86C896"/>
    <a:srgbClr val="307246"/>
    <a:srgbClr val="2D91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2115" autoAdjust="0"/>
  </p:normalViewPr>
  <p:slideViewPr>
    <p:cSldViewPr snapToGrid="0">
      <p:cViewPr varScale="1">
        <p:scale>
          <a:sx n="82" d="100"/>
          <a:sy n="82" d="100"/>
        </p:scale>
        <p:origin x="173"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38667C-6F74-479C-8CCE-DAC1D292AF46}" type="datetimeFigureOut">
              <a:rPr lang="en-US" smtClean="0"/>
              <a:pPr/>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C83F9-13C7-4FAC-8176-F825071C185E}" type="slidenum">
              <a:rPr lang="en-US" smtClean="0"/>
              <a:pPr/>
              <a:t>‹#›</a:t>
            </a:fld>
            <a:endParaRPr lang="en-US"/>
          </a:p>
        </p:txBody>
      </p:sp>
    </p:spTree>
    <p:extLst>
      <p:ext uri="{BB962C8B-B14F-4D97-AF65-F5344CB8AC3E}">
        <p14:creationId xmlns:p14="http://schemas.microsoft.com/office/powerpoint/2010/main" val="252108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0C83F9-13C7-4FAC-8176-F825071C185E}" type="slidenum">
              <a:rPr lang="en-US" smtClean="0"/>
              <a:pPr/>
              <a:t>4</a:t>
            </a:fld>
            <a:endParaRPr lang="en-US"/>
          </a:p>
        </p:txBody>
      </p:sp>
    </p:spTree>
    <p:extLst>
      <p:ext uri="{BB962C8B-B14F-4D97-AF65-F5344CB8AC3E}">
        <p14:creationId xmlns:p14="http://schemas.microsoft.com/office/powerpoint/2010/main" val="362645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0C83F9-13C7-4FAC-8176-F825071C185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6619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0C83F9-13C7-4FAC-8176-F825071C185E}" type="slidenum">
              <a:rPr lang="en-US" smtClean="0"/>
              <a:pPr/>
              <a:t>6</a:t>
            </a:fld>
            <a:endParaRPr lang="en-US"/>
          </a:p>
        </p:txBody>
      </p:sp>
    </p:spTree>
    <p:extLst>
      <p:ext uri="{BB962C8B-B14F-4D97-AF65-F5344CB8AC3E}">
        <p14:creationId xmlns:p14="http://schemas.microsoft.com/office/powerpoint/2010/main" val="23644710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0C83F9-13C7-4FAC-8176-F825071C185E}" type="slidenum">
              <a:rPr lang="en-US" smtClean="0"/>
              <a:pPr/>
              <a:t>8</a:t>
            </a:fld>
            <a:endParaRPr lang="en-US"/>
          </a:p>
        </p:txBody>
      </p:sp>
    </p:spTree>
    <p:extLst>
      <p:ext uri="{BB962C8B-B14F-4D97-AF65-F5344CB8AC3E}">
        <p14:creationId xmlns:p14="http://schemas.microsoft.com/office/powerpoint/2010/main" val="2456425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30C83F9-13C7-4FAC-8176-F825071C185E}" type="slidenum">
              <a:rPr lang="en-US" smtClean="0"/>
              <a:pPr/>
              <a:t>9</a:t>
            </a:fld>
            <a:endParaRPr lang="en-US"/>
          </a:p>
        </p:txBody>
      </p:sp>
    </p:spTree>
    <p:extLst>
      <p:ext uri="{BB962C8B-B14F-4D97-AF65-F5344CB8AC3E}">
        <p14:creationId xmlns:p14="http://schemas.microsoft.com/office/powerpoint/2010/main" val="3396704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6D1204-884C-4F09-9213-26A8D0F4C85A}" type="datetimeFigureOut">
              <a:rPr lang="en-US" smtClean="0">
                <a:solidFill>
                  <a:prstClr val="black">
                    <a:tint val="75000"/>
                  </a:prstClr>
                </a:solidFill>
              </a:rPr>
              <a:pPr/>
              <a:t>3/23/2020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644364"/>
      </p:ext>
    </p:extLst>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D1204-884C-4F09-9213-26A8D0F4C85A}" type="datetimeFigureOut">
              <a:rPr lang="en-US" smtClean="0">
                <a:solidFill>
                  <a:prstClr val="black">
                    <a:tint val="75000"/>
                  </a:prstClr>
                </a:solidFill>
              </a:rPr>
              <a:pPr/>
              <a:t>3/23/2020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097986"/>
      </p:ext>
    </p:extLst>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D1204-884C-4F09-9213-26A8D0F4C85A}" type="datetimeFigureOut">
              <a:rPr lang="en-US" smtClean="0">
                <a:solidFill>
                  <a:prstClr val="black">
                    <a:tint val="75000"/>
                  </a:prstClr>
                </a:solidFill>
              </a:rPr>
              <a:pPr/>
              <a:t>3/23/2020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788330"/>
      </p:ext>
    </p:extLst>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6D1204-884C-4F09-9213-26A8D0F4C85A}"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936682926"/>
      </p:ext>
    </p:extLst>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D1204-884C-4F09-9213-26A8D0F4C85A}"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4086380452"/>
      </p:ext>
    </p:extLst>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D1204-884C-4F09-9213-26A8D0F4C85A}"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1174614128"/>
      </p:ext>
    </p:extLst>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6D1204-884C-4F09-9213-26A8D0F4C85A}"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2231366945"/>
      </p:ext>
    </p:extLst>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6D1204-884C-4F09-9213-26A8D0F4C85A}" type="datetimeFigureOut">
              <a:rPr lang="en-US" smtClean="0"/>
              <a:pPr/>
              <a:t>3/23/2020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302767070"/>
      </p:ext>
    </p:extLst>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6D1204-884C-4F09-9213-26A8D0F4C85A}" type="datetimeFigureOut">
              <a:rPr lang="en-US" smtClean="0"/>
              <a:pPr/>
              <a:t>3/23/2020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194403724"/>
      </p:ext>
    </p:extLst>
  </p:cSld>
  <p:clrMapOvr>
    <a:masterClrMapping/>
  </p:clrMapOvr>
  <p:transition spd="slow">
    <p:pu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D1204-884C-4F09-9213-26A8D0F4C85A}" type="datetimeFigureOut">
              <a:rPr lang="en-US" smtClean="0"/>
              <a:pPr/>
              <a:t>3/23/2020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1426383977"/>
      </p:ext>
    </p:extLst>
  </p:cSld>
  <p:clrMapOvr>
    <a:masterClrMapping/>
  </p:clrMapOvr>
  <p:transition spd="slow">
    <p:pu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6D1204-884C-4F09-9213-26A8D0F4C85A}"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2880341642"/>
      </p:ext>
    </p:extLst>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D1204-884C-4F09-9213-26A8D0F4C85A}" type="datetimeFigureOut">
              <a:rPr lang="en-US" smtClean="0">
                <a:solidFill>
                  <a:prstClr val="black">
                    <a:tint val="75000"/>
                  </a:prstClr>
                </a:solidFill>
              </a:rPr>
              <a:pPr/>
              <a:t>3/23/2020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967905"/>
      </p:ext>
    </p:extLst>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6D1204-884C-4F09-9213-26A8D0F4C85A}" type="datetimeFigureOut">
              <a:rPr lang="en-US" smtClean="0"/>
              <a:pPr/>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3815808511"/>
      </p:ext>
    </p:extLst>
  </p:cSld>
  <p:clrMapOvr>
    <a:masterClrMapping/>
  </p:clrMapOvr>
  <p:transition spd="slow">
    <p:pu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D1204-884C-4F09-9213-26A8D0F4C85A}"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1795750192"/>
      </p:ext>
    </p:extLst>
  </p:cSld>
  <p:clrMapOvr>
    <a:masterClrMapping/>
  </p:clrMapOvr>
  <p:transition spd="slow">
    <p:pu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6D1204-884C-4F09-9213-26A8D0F4C85A}" type="datetimeFigureOut">
              <a:rPr lang="en-US" smtClean="0"/>
              <a:pPr/>
              <a:t>3/23/2020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5505C9-5758-4DDC-A9AE-AD04AD8BF9B4}" type="slidenum">
              <a:rPr lang="en-US" smtClean="0"/>
              <a:pPr/>
              <a:t>‹#›</a:t>
            </a:fld>
            <a:endParaRPr lang="en-US"/>
          </a:p>
        </p:txBody>
      </p:sp>
    </p:spTree>
    <p:extLst>
      <p:ext uri="{BB962C8B-B14F-4D97-AF65-F5344CB8AC3E}">
        <p14:creationId xmlns:p14="http://schemas.microsoft.com/office/powerpoint/2010/main" val="2645027647"/>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6D1204-884C-4F09-9213-26A8D0F4C85A}" type="datetimeFigureOut">
              <a:rPr lang="en-US" smtClean="0">
                <a:solidFill>
                  <a:prstClr val="black">
                    <a:tint val="75000"/>
                  </a:prstClr>
                </a:solidFill>
              </a:rPr>
              <a:pPr/>
              <a:t>3/23/2020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56178"/>
      </p:ext>
    </p:extLst>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6D1204-884C-4F09-9213-26A8D0F4C85A}" type="datetimeFigureOut">
              <a:rPr lang="en-US" smtClean="0">
                <a:solidFill>
                  <a:prstClr val="black">
                    <a:tint val="75000"/>
                  </a:prstClr>
                </a:solidFill>
              </a:rPr>
              <a:pPr/>
              <a:t>3/23/2020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8127946"/>
      </p:ext>
    </p:extLst>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6D1204-884C-4F09-9213-26A8D0F4C85A}" type="datetimeFigureOut">
              <a:rPr lang="en-US" smtClean="0">
                <a:solidFill>
                  <a:prstClr val="black">
                    <a:tint val="75000"/>
                  </a:prstClr>
                </a:solidFill>
              </a:rPr>
              <a:pPr/>
              <a:t>3/23/2020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7098518"/>
      </p:ext>
    </p:extLst>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6D1204-884C-4F09-9213-26A8D0F4C85A}" type="datetimeFigureOut">
              <a:rPr lang="en-US" smtClean="0">
                <a:solidFill>
                  <a:prstClr val="black">
                    <a:tint val="75000"/>
                  </a:prstClr>
                </a:solidFill>
              </a:rPr>
              <a:pPr/>
              <a:t>3/23/2020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621892"/>
      </p:ext>
    </p:extLst>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6D1204-884C-4F09-9213-26A8D0F4C85A}" type="datetimeFigureOut">
              <a:rPr lang="en-US" smtClean="0">
                <a:solidFill>
                  <a:prstClr val="black">
                    <a:tint val="75000"/>
                  </a:prstClr>
                </a:solidFill>
              </a:rPr>
              <a:pPr/>
              <a:t>3/23/2020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3768029"/>
      </p:ext>
    </p:extLst>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6D1204-884C-4F09-9213-26A8D0F4C85A}" type="datetimeFigureOut">
              <a:rPr lang="en-US" smtClean="0">
                <a:solidFill>
                  <a:prstClr val="black">
                    <a:tint val="75000"/>
                  </a:prstClr>
                </a:solidFill>
              </a:rPr>
              <a:pPr/>
              <a:t>3/23/2020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205915"/>
      </p:ext>
    </p:extLst>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6D1204-884C-4F09-9213-26A8D0F4C85A}" type="datetimeFigureOut">
              <a:rPr lang="en-US" smtClean="0">
                <a:solidFill>
                  <a:prstClr val="black">
                    <a:tint val="75000"/>
                  </a:prstClr>
                </a:solidFill>
              </a:rPr>
              <a:pPr/>
              <a:t>3/23/2020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3432839"/>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D1204-884C-4F09-9213-26A8D0F4C85A}" type="datetimeFigureOut">
              <a:rPr lang="en-US" smtClean="0">
                <a:solidFill>
                  <a:prstClr val="black">
                    <a:tint val="75000"/>
                  </a:prstClr>
                </a:solidFill>
              </a:rPr>
              <a:pPr/>
              <a:t>3/23/2020</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505C9-5758-4DDC-A9AE-AD04AD8BF9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53120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6D1204-884C-4F09-9213-26A8D0F4C85A}" type="datetimeFigureOut">
              <a:rPr lang="en-US" smtClean="0"/>
              <a:pPr/>
              <a:t>3/23/2020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5505C9-5758-4DDC-A9AE-AD04AD8BF9B4}" type="slidenum">
              <a:rPr lang="en-US" smtClean="0"/>
              <a:pPr/>
              <a:t>‹#›</a:t>
            </a:fld>
            <a:endParaRPr lang="en-US"/>
          </a:p>
        </p:txBody>
      </p:sp>
    </p:spTree>
    <p:extLst>
      <p:ext uri="{BB962C8B-B14F-4D97-AF65-F5344CB8AC3E}">
        <p14:creationId xmlns:p14="http://schemas.microsoft.com/office/powerpoint/2010/main" val="14510217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6789" y="1017619"/>
            <a:ext cx="11220451" cy="4525963"/>
          </a:xfrm>
        </p:spPr>
        <p:txBody>
          <a:bodyPr>
            <a:noAutofit/>
          </a:bodyPr>
          <a:lstStyle/>
          <a:p>
            <a:pPr marL="0" indent="0">
              <a:buNone/>
            </a:pPr>
            <a:r>
              <a:rPr lang="en-US" sz="2000" b="1" dirty="0">
                <a:solidFill>
                  <a:srgbClr val="FFFF00"/>
                </a:solidFill>
                <a:latin typeface="Times New Roman" panose="02020603050405020304" pitchFamily="18" charset="0"/>
                <a:cs typeface="Times New Roman" panose="02020603050405020304" pitchFamily="18" charset="0"/>
              </a:rPr>
              <a:t>I. </a:t>
            </a:r>
            <a:r>
              <a:rPr lang="en-US" sz="2000" b="1" dirty="0" err="1">
                <a:solidFill>
                  <a:srgbClr val="FFFF00"/>
                </a:solidFill>
                <a:latin typeface="Times New Roman" panose="02020603050405020304" pitchFamily="18" charset="0"/>
                <a:cs typeface="Times New Roman" panose="02020603050405020304" pitchFamily="18" charset="0"/>
              </a:rPr>
              <a:t>Đối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với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học</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sinh</a:t>
            </a:r>
            <a:endParaRPr lang="en-US" sz="2000" b="1" dirty="0">
              <a:solidFill>
                <a:srgbClr val="FFFF00"/>
              </a:solidFill>
              <a:latin typeface="Times New Roman" panose="02020603050405020304" pitchFamily="18" charset="0"/>
              <a:cs typeface="Times New Roman" panose="02020603050405020304" pitchFamily="18" charset="0"/>
            </a:endParaRPr>
          </a:p>
          <a:p>
            <a:pPr marL="457200" indent="-457200">
              <a:buAutoNum type="arabicPeriod"/>
            </a:pPr>
            <a:r>
              <a:rPr lang="en-US" sz="2000" dirty="0" err="1">
                <a:solidFill>
                  <a:schemeClr val="bg1"/>
                </a:solidFill>
                <a:latin typeface="Times New Roman" panose="02020603050405020304" pitchFamily="18" charset="0"/>
                <a:cs typeface="Times New Roman" panose="02020603050405020304" pitchFamily="18" charset="0"/>
              </a:rPr>
              <a:t>Tắt</a:t>
            </a:r>
            <a:r>
              <a:rPr lang="en-US" sz="2000" dirty="0">
                <a:solidFill>
                  <a:schemeClr val="bg1"/>
                </a:solidFill>
                <a:latin typeface="Times New Roman" panose="02020603050405020304" pitchFamily="18" charset="0"/>
                <a:cs typeface="Times New Roman" panose="02020603050405020304" pitchFamily="18" charset="0"/>
              </a:rPr>
              <a:t> mic, video.</a:t>
            </a:r>
          </a:p>
          <a:p>
            <a:pPr marL="457200" indent="-457200">
              <a:buNone/>
            </a:pPr>
            <a:r>
              <a:rPr lang="en-US" sz="2000" dirty="0">
                <a:solidFill>
                  <a:schemeClr val="bg1"/>
                </a:solidFill>
                <a:latin typeface="Times New Roman" panose="02020603050405020304" pitchFamily="18" charset="0"/>
                <a:cs typeface="Times New Roman" panose="02020603050405020304" pitchFamily="18" charset="0"/>
              </a:rPr>
              <a:t>2.    </a:t>
            </a:r>
            <a:r>
              <a:rPr lang="en-US" sz="2000" dirty="0" err="1">
                <a:solidFill>
                  <a:srgbClr val="FF0000"/>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chat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cửa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sổ</a:t>
            </a:r>
            <a:r>
              <a:rPr lang="en-US" sz="2000" dirty="0">
                <a:solidFill>
                  <a:schemeClr val="bg1"/>
                </a:solidFill>
                <a:latin typeface="Times New Roman" panose="02020603050405020304" pitchFamily="18" charset="0"/>
                <a:cs typeface="Times New Roman" panose="02020603050405020304" pitchFamily="18" charset="0"/>
              </a:rPr>
              <a:t> chat, </a:t>
            </a:r>
            <a:r>
              <a:rPr lang="en-US" sz="2000" dirty="0" err="1">
                <a:solidFill>
                  <a:schemeClr val="bg1"/>
                </a:solidFill>
                <a:latin typeface="Times New Roman" panose="02020603050405020304" pitchFamily="18" charset="0"/>
                <a:cs typeface="Times New Roman" panose="02020603050405020304" pitchFamily="18" charset="0"/>
              </a:rPr>
              <a:t>viết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vẽ</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màn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hình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nói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do.</a:t>
            </a:r>
          </a:p>
          <a:p>
            <a:pPr marL="457200" indent="-457200">
              <a:buAutoNum type="arabicPeriod"/>
            </a:pPr>
            <a:r>
              <a:rPr lang="en-US" sz="2000" dirty="0" err="1">
                <a:solidFill>
                  <a:schemeClr val="bg1"/>
                </a:solidFill>
                <a:latin typeface="Times New Roman" panose="02020603050405020304" pitchFamily="18" charset="0"/>
                <a:cs typeface="Times New Roman" panose="02020603050405020304" pitchFamily="18" charset="0"/>
              </a:rPr>
              <a:t>Khi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muốn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chọn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tượng</a:t>
            </a:r>
            <a:r>
              <a:rPr lang="en-US" sz="2000" dirty="0">
                <a:solidFill>
                  <a:schemeClr val="bg1"/>
                </a:solidFill>
                <a:latin typeface="Times New Roman" panose="02020603050405020304" pitchFamily="18" charset="0"/>
                <a:cs typeface="Times New Roman" panose="02020603050405020304" pitchFamily="18" charset="0"/>
              </a:rPr>
              <a:t> raise hand. Sau </a:t>
            </a:r>
            <a:r>
              <a:rPr lang="en-US" sz="2000" dirty="0" err="1">
                <a:solidFill>
                  <a:schemeClr val="bg1"/>
                </a:solidFill>
                <a:latin typeface="Times New Roman" panose="02020603050405020304" pitchFamily="18" charset="0"/>
                <a:cs typeface="Times New Roman" panose="02020603050405020304" pitchFamily="18" charset="0"/>
              </a:rPr>
              <a:t>khi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phát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xong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tự</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tắt</a:t>
            </a:r>
            <a:r>
              <a:rPr lang="en-US" sz="2000" dirty="0">
                <a:solidFill>
                  <a:schemeClr val="bg1"/>
                </a:solidFill>
                <a:latin typeface="Times New Roman" panose="02020603050405020304" pitchFamily="18" charset="0"/>
                <a:cs typeface="Times New Roman" panose="02020603050405020304" pitchFamily="18" charset="0"/>
              </a:rPr>
              <a:t> mic.</a:t>
            </a:r>
          </a:p>
          <a:p>
            <a:pPr marL="457200" indent="-457200">
              <a:buAutoNum type="arabicPeriod"/>
            </a:pPr>
            <a:r>
              <a:rPr lang="en-US" sz="2000" dirty="0" err="1">
                <a:solidFill>
                  <a:schemeClr val="bg1"/>
                </a:solidFill>
                <a:latin typeface="Times New Roman" panose="02020603050405020304" pitchFamily="18" charset="0"/>
                <a:cs typeface="Times New Roman" panose="02020603050405020304" pitchFamily="18" charset="0"/>
              </a:rPr>
              <a:t>Sử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truy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cập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mình</a:t>
            </a:r>
            <a:r>
              <a:rPr lang="en-US" sz="2000" dirty="0">
                <a:solidFill>
                  <a:schemeClr val="bg1"/>
                </a:solidFill>
                <a:latin typeface="Times New Roman" panose="02020603050405020304" pitchFamily="18" charset="0"/>
                <a:cs typeface="Times New Roman" panose="02020603050405020304" pitchFamily="18" charset="0"/>
              </a:rPr>
              <a:t>.</a:t>
            </a:r>
          </a:p>
          <a:p>
            <a:pPr marL="457200" indent="-457200">
              <a:buAutoNum type="arabicPeriod"/>
            </a:pPr>
            <a:r>
              <a:rPr lang="en-US" sz="2000" dirty="0" err="1">
                <a:solidFill>
                  <a:schemeClr val="bg1"/>
                </a:solidFill>
                <a:latin typeface="Times New Roman" panose="02020603050405020304" pitchFamily="18" charset="0"/>
                <a:cs typeface="Times New Roman" panose="02020603050405020304" pitchFamily="18" charset="0"/>
              </a:rPr>
              <a:t>Chuẩn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phiếu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tập</a:t>
            </a:r>
            <a:r>
              <a:rPr lang="en-US" sz="2000" dirty="0">
                <a:solidFill>
                  <a:schemeClr val="bg1"/>
                </a:solidFill>
                <a:latin typeface="Times New Roman" panose="02020603050405020304" pitchFamily="18" charset="0"/>
                <a:cs typeface="Times New Roman" panose="02020603050405020304" pitchFamily="18" charset="0"/>
              </a:rPr>
              <a:t>.</a:t>
            </a:r>
          </a:p>
          <a:p>
            <a:pPr marL="0" indent="0">
              <a:buNone/>
            </a:pPr>
            <a:r>
              <a:rPr lang="en-US" sz="2000" b="1" dirty="0">
                <a:solidFill>
                  <a:srgbClr val="FFFF00"/>
                </a:solidFill>
                <a:latin typeface="Times New Roman" panose="02020603050405020304" pitchFamily="18" charset="0"/>
                <a:cs typeface="Times New Roman" panose="02020603050405020304" pitchFamily="18" charset="0"/>
              </a:rPr>
              <a:t>II. </a:t>
            </a:r>
            <a:r>
              <a:rPr lang="en-US" sz="2000" b="1" dirty="0" err="1">
                <a:solidFill>
                  <a:srgbClr val="FFFF00"/>
                </a:solidFill>
                <a:latin typeface="Times New Roman" panose="02020603050405020304" pitchFamily="18" charset="0"/>
                <a:cs typeface="Times New Roman" panose="02020603050405020304" pitchFamily="18" charset="0"/>
              </a:rPr>
              <a:t>Đối</a:t>
            </a:r>
            <a:r>
              <a:rPr lang="en-US" sz="2000" b="1" dirty="0">
                <a:solidFill>
                  <a:srgbClr val="FFFF00"/>
                </a:solidFill>
                <a:latin typeface="Times New Roman" panose="02020603050405020304" pitchFamily="18" charset="0"/>
                <a:cs typeface="Times New Roman" panose="02020603050405020304" pitchFamily="18" charset="0"/>
              </a:rPr>
              <a:t> </a:t>
            </a:r>
            <a:r>
              <a:rPr lang="en-US" sz="2000" b="1" dirty="0" err="1">
                <a:solidFill>
                  <a:srgbClr val="FFFF00"/>
                </a:solidFill>
                <a:latin typeface="Times New Roman" panose="02020603050405020304" pitchFamily="18" charset="0"/>
                <a:cs typeface="Times New Roman" panose="02020603050405020304" pitchFamily="18" charset="0"/>
              </a:rPr>
              <a:t>với</a:t>
            </a:r>
            <a:r>
              <a:rPr lang="en-US" sz="2000" b="1" dirty="0">
                <a:solidFill>
                  <a:srgbClr val="FFFF00"/>
                </a:solidFill>
                <a:latin typeface="Times New Roman" panose="02020603050405020304" pitchFamily="18" charset="0"/>
                <a:cs typeface="Times New Roman" panose="02020603050405020304" pitchFamily="18" charset="0"/>
              </a:rPr>
              <a:t> PHHS</a:t>
            </a:r>
          </a:p>
          <a:p>
            <a:pPr marL="457200" indent="-457200">
              <a:buAutoNum type="arabicPeriod"/>
            </a:pPr>
            <a:r>
              <a:rPr lang="en-US" sz="2000" dirty="0" err="1">
                <a:solidFill>
                  <a:schemeClr val="bg1"/>
                </a:solidFill>
                <a:latin typeface="Times New Roman" panose="02020603050405020304" pitchFamily="18" charset="0"/>
                <a:cs typeface="Times New Roman" panose="02020603050405020304" pitchFamily="18" charset="0"/>
              </a:rPr>
              <a:t>Tắt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bớt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thiết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wifi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nhà</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đảm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bảo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đường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truyền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mạng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tốt</a:t>
            </a:r>
            <a:r>
              <a:rPr lang="en-US" sz="2000" dirty="0">
                <a:solidFill>
                  <a:schemeClr val="bg1"/>
                </a:solidFill>
                <a:latin typeface="Times New Roman" panose="02020603050405020304" pitchFamily="18" charset="0"/>
                <a:cs typeface="Times New Roman" panose="02020603050405020304" pitchFamily="18" charset="0"/>
              </a:rPr>
              <a:t>.</a:t>
            </a:r>
          </a:p>
          <a:p>
            <a:pPr marL="457200" indent="-457200">
              <a:buAutoNum type="arabicPeriod"/>
            </a:pP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gọi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nói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chuyện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với</a:t>
            </a:r>
            <a:r>
              <a:rPr lang="en-US" sz="2000" dirty="0">
                <a:solidFill>
                  <a:schemeClr val="bg1"/>
                </a:solidFill>
                <a:latin typeface="Times New Roman" panose="02020603050405020304" pitchFamily="18" charset="0"/>
                <a:cs typeface="Times New Roman" panose="02020603050405020304" pitchFamily="18" charset="0"/>
              </a:rPr>
              <a:t> con </a:t>
            </a:r>
            <a:r>
              <a:rPr lang="en-US" sz="2000" dirty="0" err="1">
                <a:solidFill>
                  <a:schemeClr val="bg1"/>
                </a:solidFill>
                <a:latin typeface="Times New Roman" panose="02020603050405020304" pitchFamily="18" charset="0"/>
                <a:cs typeface="Times New Roman" panose="02020603050405020304" pitchFamily="18" charset="0"/>
              </a:rPr>
              <a:t>khi</a:t>
            </a:r>
            <a:r>
              <a:rPr lang="en-US" sz="2000" dirty="0">
                <a:solidFill>
                  <a:schemeClr val="bg1"/>
                </a:solidFill>
                <a:latin typeface="Times New Roman" panose="02020603050405020304" pitchFamily="18" charset="0"/>
                <a:cs typeface="Times New Roman" panose="02020603050405020304" pitchFamily="18" charset="0"/>
              </a:rPr>
              <a:t> con </a:t>
            </a:r>
            <a:r>
              <a:rPr lang="en-US" sz="2000" dirty="0" err="1">
                <a:solidFill>
                  <a:schemeClr val="bg1"/>
                </a:solidFill>
                <a:latin typeface="Times New Roman" panose="02020603050405020304" pitchFamily="18" charset="0"/>
                <a:cs typeface="Times New Roman" panose="02020603050405020304" pitchFamily="18" charset="0"/>
              </a:rPr>
              <a:t>tham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p>
          <a:p>
            <a:pPr marL="0" indent="0">
              <a:buNone/>
            </a:pPr>
            <a:r>
              <a:rPr lang="en-US" sz="2000" b="1" dirty="0">
                <a:solidFill>
                  <a:srgbClr val="FFFF00"/>
                </a:solidFill>
                <a:latin typeface="Times New Roman" panose="02020603050405020304" pitchFamily="18" charset="0"/>
                <a:cs typeface="Times New Roman" panose="02020603050405020304" pitchFamily="18" charset="0"/>
              </a:rPr>
              <a:t>III. </a:t>
            </a:r>
            <a:r>
              <a:rPr lang="en-US" sz="2000" b="1" dirty="0" err="1">
                <a:solidFill>
                  <a:srgbClr val="FFFF00"/>
                </a:solidFill>
                <a:latin typeface="Times New Roman" panose="02020603050405020304" pitchFamily="18" charset="0"/>
                <a:cs typeface="Times New Roman" panose="02020603050405020304" pitchFamily="18" charset="0"/>
              </a:rPr>
              <a:t>Lưu</a:t>
            </a:r>
            <a:r>
              <a:rPr lang="en-US" sz="2000" b="1" dirty="0">
                <a:solidFill>
                  <a:srgbClr val="FFFF00"/>
                </a:solidFill>
                <a:latin typeface="Times New Roman" panose="02020603050405020304" pitchFamily="18" charset="0"/>
                <a:cs typeface="Times New Roman" panose="02020603050405020304" pitchFamily="18" charset="0"/>
              </a:rPr>
              <a:t> ý</a:t>
            </a:r>
          </a:p>
          <a:p>
            <a:r>
              <a:rPr lang="en-US" sz="2000" dirty="0" err="1">
                <a:solidFill>
                  <a:schemeClr val="bg1"/>
                </a:solidFill>
                <a:latin typeface="Times New Roman" panose="02020603050405020304" pitchFamily="18" charset="0"/>
                <a:cs typeface="Times New Roman" panose="02020603050405020304" pitchFamily="18" charset="0"/>
              </a:rPr>
              <a:t>Trong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tham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nếu</a:t>
            </a:r>
            <a:r>
              <a:rPr lang="en-US" sz="2000" dirty="0">
                <a:solidFill>
                  <a:schemeClr val="bg1"/>
                </a:solidFill>
                <a:latin typeface="Times New Roman" panose="02020603050405020304" pitchFamily="18" charset="0"/>
                <a:cs typeface="Times New Roman" panose="02020603050405020304" pitchFamily="18" charset="0"/>
              </a:rPr>
              <a:t> con </a:t>
            </a:r>
            <a:r>
              <a:rPr lang="en-US" sz="2000" dirty="0" err="1">
                <a:solidFill>
                  <a:schemeClr val="bg1"/>
                </a:solidFill>
                <a:latin typeface="Times New Roman" panose="02020603050405020304" pitchFamily="18" charset="0"/>
                <a:cs typeface="Times New Roman" panose="02020603050405020304" pitchFamily="18" charset="0"/>
              </a:rPr>
              <a:t>bị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thoát</a:t>
            </a:r>
            <a:r>
              <a:rPr lang="en-US" sz="2000" dirty="0">
                <a:solidFill>
                  <a:schemeClr val="bg1"/>
                </a:solidFill>
                <a:latin typeface="Times New Roman" panose="02020603050405020304" pitchFamily="18" charset="0"/>
                <a:cs typeface="Times New Roman" panose="02020603050405020304" pitchFamily="18" charset="0"/>
              </a:rPr>
              <a:t> ra </a:t>
            </a:r>
            <a:r>
              <a:rPr lang="en-US" sz="2000" dirty="0" err="1">
                <a:solidFill>
                  <a:schemeClr val="bg1"/>
                </a:solidFill>
                <a:latin typeface="Times New Roman" panose="02020603050405020304" pitchFamily="18" charset="0"/>
                <a:cs typeface="Times New Roman" panose="02020603050405020304" pitchFamily="18" charset="0"/>
              </a:rPr>
              <a:t>khỏi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lớp</a:t>
            </a:r>
            <a:r>
              <a:rPr lang="en-US" sz="2000" dirty="0">
                <a:solidFill>
                  <a:schemeClr val="bg1"/>
                </a:solidFill>
                <a:latin typeface="Times New Roman" panose="02020603050405020304" pitchFamily="18" charset="0"/>
                <a:cs typeface="Times New Roman" panose="02020603050405020304" pitchFamily="18" charset="0"/>
              </a:rPr>
              <a:t> con </a:t>
            </a:r>
            <a:r>
              <a:rPr lang="en-US" sz="2000" dirty="0" err="1">
                <a:solidFill>
                  <a:schemeClr val="bg1"/>
                </a:solidFill>
                <a:latin typeface="Times New Roman" panose="02020603050405020304" pitchFamily="18" charset="0"/>
                <a:cs typeface="Times New Roman" panose="02020603050405020304" pitchFamily="18" charset="0"/>
              </a:rPr>
              <a:t>sẽ</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tiếp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đăng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nhập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với</a:t>
            </a:r>
            <a:r>
              <a:rPr lang="en-US" sz="2000" dirty="0">
                <a:solidFill>
                  <a:schemeClr val="bg1"/>
                </a:solidFill>
                <a:latin typeface="Times New Roman" panose="02020603050405020304" pitchFamily="18" charset="0"/>
                <a:cs typeface="Times New Roman" panose="02020603050405020304" pitchFamily="18" charset="0"/>
              </a:rPr>
              <a:t> ID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tiếp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tục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tham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a:t>
            </a:r>
          </a:p>
          <a:p>
            <a:r>
              <a:rPr lang="en-US" sz="2000" dirty="0">
                <a:solidFill>
                  <a:schemeClr val="bg1"/>
                </a:solidFill>
                <a:latin typeface="Times New Roman" panose="02020603050405020304" pitchFamily="18" charset="0"/>
                <a:cs typeface="Times New Roman" panose="02020603050405020304" pitchFamily="18" charset="0"/>
              </a:rPr>
              <a:t>Ý </a:t>
            </a:r>
            <a:r>
              <a:rPr lang="en-US" sz="2000" dirty="0" err="1">
                <a:solidFill>
                  <a:schemeClr val="bg1"/>
                </a:solidFill>
                <a:latin typeface="Times New Roman" panose="02020603050405020304" pitchFamily="18" charset="0"/>
                <a:cs typeface="Times New Roman" panose="02020603050405020304" pitchFamily="18" charset="0"/>
              </a:rPr>
              <a:t>thức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tốt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sẽ</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mời</a:t>
            </a:r>
            <a:r>
              <a:rPr lang="en-US" sz="2000" dirty="0">
                <a:solidFill>
                  <a:schemeClr val="bg1"/>
                </a:solidFill>
                <a:latin typeface="Times New Roman" panose="02020603050405020304" pitchFamily="18" charset="0"/>
                <a:cs typeface="Times New Roman" panose="02020603050405020304" pitchFamily="18" charset="0"/>
              </a:rPr>
              <a:t> ra </a:t>
            </a:r>
            <a:r>
              <a:rPr lang="en-US" sz="2000" dirty="0" err="1">
                <a:solidFill>
                  <a:schemeClr val="bg1"/>
                </a:solidFill>
                <a:latin typeface="Times New Roman" panose="02020603050405020304" pitchFamily="18" charset="0"/>
                <a:cs typeface="Times New Roman" panose="02020603050405020304" pitchFamily="18" charset="0"/>
              </a:rPr>
              <a:t>khỏi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a:t>
            </a: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a:p>
            <a:pPr marL="0" indent="0">
              <a:buNone/>
            </a:pP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979"/>
            <a:ext cx="932408" cy="932408"/>
          </a:xfrm>
          <a:prstGeom prst="rect">
            <a:avLst/>
          </a:prstGeom>
        </p:spPr>
      </p:pic>
      <p:sp>
        <p:nvSpPr>
          <p:cNvPr id="7" name="Rectangle 6">
            <a:extLst>
              <a:ext uri="{FF2B5EF4-FFF2-40B4-BE49-F238E27FC236}">
                <a16:creationId xmlns="" xmlns:a16="http://schemas.microsoft.com/office/drawing/2014/main" id="{10269752-BAA4-450A-85E7-DB61BC0BDF96}"/>
              </a:ext>
            </a:extLst>
          </p:cNvPr>
          <p:cNvSpPr/>
          <p:nvPr/>
        </p:nvSpPr>
        <p:spPr>
          <a:xfrm>
            <a:off x="3446189" y="618006"/>
            <a:ext cx="4604081" cy="430887"/>
          </a:xfrm>
          <a:prstGeom prst="rect">
            <a:avLst/>
          </a:prstGeom>
        </p:spPr>
        <p:txBody>
          <a:bodyPr wrap="none">
            <a:spAutoFit/>
          </a:bodyPr>
          <a:lstStyle/>
          <a:p>
            <a:r>
              <a:rPr lang="en-US" sz="2200" b="1" dirty="0">
                <a:solidFill>
                  <a:srgbClr val="FFFF00"/>
                </a:solidFill>
                <a:latin typeface="Times New Roman" panose="02020603050405020304" pitchFamily="18" charset="0"/>
                <a:cs typeface="Times New Roman" panose="02020603050405020304" pitchFamily="18" charset="0"/>
              </a:rPr>
              <a:t>NỘI QUI LỚP HỌC TRỰC TUYẾN</a:t>
            </a:r>
          </a:p>
        </p:txBody>
      </p:sp>
      <p:sp>
        <p:nvSpPr>
          <p:cNvPr id="6" name="Rectangle 5">
            <a:extLst>
              <a:ext uri="{FF2B5EF4-FFF2-40B4-BE49-F238E27FC236}">
                <a16:creationId xmlns="" xmlns:a16="http://schemas.microsoft.com/office/drawing/2014/main" id="{8ADBF976-0724-4F2C-92FF-4DA9A0BD188B}"/>
              </a:ext>
            </a:extLst>
          </p:cNvPr>
          <p:cNvSpPr/>
          <p:nvPr/>
        </p:nvSpPr>
        <p:spPr>
          <a:xfrm>
            <a:off x="3107848" y="32566"/>
            <a:ext cx="5422446" cy="400110"/>
          </a:xfrm>
          <a:prstGeom prst="rect">
            <a:avLst/>
          </a:prstGeom>
        </p:spPr>
        <p:txBody>
          <a:bodyPr wrap="none">
            <a:spAutoFit/>
          </a:bodyPr>
          <a:lstStyle/>
          <a:p>
            <a:r>
              <a:rPr lang="en-US" sz="2000" b="1" dirty="0">
                <a:solidFill>
                  <a:prstClr val="white"/>
                </a:solidFill>
                <a:latin typeface="Times New Roman" panose="02020603050405020304" pitchFamily="18" charset="0"/>
                <a:cs typeface="Times New Roman" panose="02020603050405020304" pitchFamily="18" charset="0"/>
              </a:rPr>
              <a:t>HỌC TRỰC TUYẾN – CHỦ ĐỀ 4 – VẬT LÍ 6  </a:t>
            </a:r>
          </a:p>
        </p:txBody>
      </p:sp>
    </p:spTree>
    <p:extLst>
      <p:ext uri="{BB962C8B-B14F-4D97-AF65-F5344CB8AC3E}">
        <p14:creationId xmlns:p14="http://schemas.microsoft.com/office/powerpoint/2010/main" val="207824009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7E131BA5-7167-46C2-AB66-B305839C88D2}"/>
              </a:ext>
            </a:extLst>
          </p:cNvPr>
          <p:cNvSpPr/>
          <p:nvPr/>
        </p:nvSpPr>
        <p:spPr>
          <a:xfrm>
            <a:off x="1704022" y="2129114"/>
            <a:ext cx="8702040" cy="1114216"/>
          </a:xfrm>
          <a:prstGeom prst="rect">
            <a:avLst/>
          </a:prstGeom>
        </p:spPr>
        <p:txBody>
          <a:bodyPr wrap="square">
            <a:spAutoFit/>
          </a:bodyPr>
          <a:lstStyle/>
          <a:p>
            <a:pPr marL="30480" marR="30480" algn="just">
              <a:spcBef>
                <a:spcPts val="0"/>
              </a:spcBef>
              <a:spcAft>
                <a:spcPts val="0"/>
              </a:spcAft>
            </a:pPr>
            <a:r>
              <a:rPr lang="pt-BR" sz="2000" dirty="0">
                <a:solidFill>
                  <a:schemeClr val="bg1"/>
                </a:solidFill>
                <a:latin typeface="Times New Roman" panose="02020603050405020304" pitchFamily="18" charset="0"/>
                <a:ea typeface="Times New Roman" panose="02020603050405020304" pitchFamily="18" charset="0"/>
              </a:rPr>
              <a:t>Để phát huy tác dụng của ròng rọc người ta thường sử dụng một hệ thống gồm cả ròng rọc cố định và cả ròng rọc động, hệ thống đó gọi là Palăng.</a:t>
            </a:r>
            <a:endParaRPr lang="en-US" sz="2000" dirty="0">
              <a:solidFill>
                <a:schemeClr val="bg1"/>
              </a:solidFill>
              <a:latin typeface="Times New Roman" panose="02020603050405020304" pitchFamily="18" charset="0"/>
              <a:ea typeface="Times New Roman" panose="02020603050405020304" pitchFamily="18" charset="0"/>
            </a:endParaRPr>
          </a:p>
          <a:p>
            <a:pPr marL="30480" marR="30480" algn="just">
              <a:lnSpc>
                <a:spcPct val="150000"/>
              </a:lnSpc>
              <a:spcBef>
                <a:spcPts val="0"/>
              </a:spcBef>
              <a:spcAft>
                <a:spcPts val="0"/>
              </a:spcAft>
            </a:pPr>
            <a:r>
              <a:rPr lang="pt-BR" sz="2000" dirty="0">
                <a:solidFill>
                  <a:schemeClr val="bg1"/>
                </a:solidFill>
                <a:latin typeface="Times New Roman" panose="02020603050405020304" pitchFamily="18" charset="0"/>
                <a:ea typeface="Times New Roman" panose="02020603050405020304" pitchFamily="18" charset="0"/>
              </a:rPr>
              <a:t>Trong 1 Palăng có thể có hai hay nhiều ròng rọc cố định và nhiều ròng rọc động.</a:t>
            </a:r>
            <a:endParaRPr lang="en-US" sz="2000" dirty="0">
              <a:solidFill>
                <a:schemeClr val="bg1"/>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 xmlns:a16="http://schemas.microsoft.com/office/drawing/2014/main" id="{2F8EA472-BA08-47C3-96D4-A981063CD3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6" name="Rectangle 5">
            <a:extLst>
              <a:ext uri="{FF2B5EF4-FFF2-40B4-BE49-F238E27FC236}">
                <a16:creationId xmlns="" xmlns:a16="http://schemas.microsoft.com/office/drawing/2014/main" id="{D84D4EE2-B4F2-46FC-8E5E-F3B9AB756114}"/>
              </a:ext>
            </a:extLst>
          </p:cNvPr>
          <p:cNvSpPr/>
          <p:nvPr/>
        </p:nvSpPr>
        <p:spPr>
          <a:xfrm>
            <a:off x="3316394" y="32566"/>
            <a:ext cx="5422446" cy="400110"/>
          </a:xfrm>
          <a:prstGeom prst="rect">
            <a:avLst/>
          </a:prstGeom>
        </p:spPr>
        <p:txBody>
          <a:bodyPr wrap="none">
            <a:spAutoFit/>
          </a:bodyPr>
          <a:lstStyle/>
          <a:p>
            <a:r>
              <a:rPr lang="vi-VN" sz="2000" b="1" dirty="0">
                <a:solidFill>
                  <a:prstClr val="white"/>
                </a:solidFill>
                <a:latin typeface="Times New Roman" panose="02020603050405020304" pitchFamily="18" charset="0"/>
                <a:cs typeface="Times New Roman" panose="02020603050405020304" pitchFamily="18" charset="0"/>
              </a:rPr>
              <a:t>  </a:t>
            </a:r>
            <a:r>
              <a:rPr lang="en-US" sz="2000" b="1" dirty="0">
                <a:solidFill>
                  <a:prstClr val="white"/>
                </a:solidFill>
                <a:latin typeface="Times New Roman" panose="02020603050405020304" pitchFamily="18" charset="0"/>
                <a:cs typeface="Times New Roman" panose="02020603050405020304" pitchFamily="18" charset="0"/>
              </a:rPr>
              <a:t>HỌC TRỰC TUYẾN – CHỦ ĐỀ 4 – VẬT LÍ 6</a:t>
            </a:r>
          </a:p>
        </p:txBody>
      </p:sp>
      <p:sp>
        <p:nvSpPr>
          <p:cNvPr id="7" name="Title 6">
            <a:extLst>
              <a:ext uri="{FF2B5EF4-FFF2-40B4-BE49-F238E27FC236}">
                <a16:creationId xmlns="" xmlns:a16="http://schemas.microsoft.com/office/drawing/2014/main" id="{6051626A-84BF-4655-BCE2-03FEB3E43E3B}"/>
              </a:ext>
            </a:extLst>
          </p:cNvPr>
          <p:cNvSpPr txBox="1">
            <a:spLocks/>
          </p:cNvSpPr>
          <p:nvPr/>
        </p:nvSpPr>
        <p:spPr>
          <a:xfrm>
            <a:off x="520505" y="745588"/>
            <a:ext cx="2433710" cy="7315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FFFF00"/>
                </a:solidFill>
                <a:latin typeface="Times New Roman" panose="02020603050405020304" pitchFamily="18" charset="0"/>
                <a:cs typeface="Times New Roman" panose="02020603050405020304" pitchFamily="18" charset="0"/>
              </a:rPr>
              <a:t>A. LÝ THUYẾT</a:t>
            </a:r>
            <a:endParaRPr lang="en-US" sz="2000" dirty="0"/>
          </a:p>
        </p:txBody>
      </p:sp>
      <p:sp>
        <p:nvSpPr>
          <p:cNvPr id="8" name="Content Placeholder 7">
            <a:extLst>
              <a:ext uri="{FF2B5EF4-FFF2-40B4-BE49-F238E27FC236}">
                <a16:creationId xmlns="" xmlns:a16="http://schemas.microsoft.com/office/drawing/2014/main" id="{501F7E05-72B1-4D5F-947E-72F95FD055BD}"/>
              </a:ext>
            </a:extLst>
          </p:cNvPr>
          <p:cNvSpPr txBox="1">
            <a:spLocks/>
          </p:cNvSpPr>
          <p:nvPr/>
        </p:nvSpPr>
        <p:spPr>
          <a:xfrm>
            <a:off x="1127178" y="1321244"/>
            <a:ext cx="10494499" cy="8801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3: </a:t>
            </a:r>
            <a:endParaRPr lang="en-US" sz="2000" dirty="0">
              <a:latin typeface="Times New Roman" pitchFamily="18" charset="0"/>
              <a:cs typeface="Times New Roman" pitchFamily="18" charset="0"/>
            </a:endParaRPr>
          </a:p>
        </p:txBody>
      </p:sp>
      <p:sp>
        <p:nvSpPr>
          <p:cNvPr id="9" name="TextBox 8">
            <a:extLst>
              <a:ext uri="{FF2B5EF4-FFF2-40B4-BE49-F238E27FC236}">
                <a16:creationId xmlns="" xmlns:a16="http://schemas.microsoft.com/office/drawing/2014/main" id="{CB7983D6-1169-43E2-8F76-9EDABC031ADB}"/>
              </a:ext>
            </a:extLst>
          </p:cNvPr>
          <p:cNvSpPr txBox="1"/>
          <p:nvPr/>
        </p:nvSpPr>
        <p:spPr>
          <a:xfrm>
            <a:off x="1558587" y="1708735"/>
            <a:ext cx="1737360"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Chú</a:t>
            </a:r>
            <a:r>
              <a:rPr lang="en-US" sz="2000" dirty="0">
                <a:solidFill>
                  <a:srgbClr val="FF0000"/>
                </a:solidFill>
                <a:latin typeface="Times New Roman" panose="02020603050405020304" pitchFamily="18" charset="0"/>
                <a:cs typeface="Times New Roman" panose="02020603050405020304" pitchFamily="18" charset="0"/>
              </a:rPr>
              <a:t> ý</a:t>
            </a:r>
          </a:p>
        </p:txBody>
      </p:sp>
      <p:pic>
        <p:nvPicPr>
          <p:cNvPr id="10" name="Picture 9" descr="Lý thuyết: Ròng rọc | Lý thuyết - Bài tập Vật Lý 6 có đáp án">
            <a:extLst>
              <a:ext uri="{FF2B5EF4-FFF2-40B4-BE49-F238E27FC236}">
                <a16:creationId xmlns="" xmlns:a16="http://schemas.microsoft.com/office/drawing/2014/main" id="{325BCA78-1273-4907-9F44-AEFD0AFCE1F9}"/>
              </a:ext>
            </a:extLst>
          </p:cNvPr>
          <p:cNvPicPr/>
          <p:nvPr/>
        </p:nvPicPr>
        <p:blipFill rotWithShape="1">
          <a:blip r:embed="rId3">
            <a:extLst>
              <a:ext uri="{28A0092B-C50C-407E-A947-70E740481C1C}">
                <a14:useLocalDpi xmlns:a14="http://schemas.microsoft.com/office/drawing/2010/main" val="0"/>
              </a:ext>
            </a:extLst>
          </a:blip>
          <a:srcRect l="21317" t="67048" r="22853"/>
          <a:stretch/>
        </p:blipFill>
        <p:spPr bwMode="auto">
          <a:xfrm>
            <a:off x="2089573" y="3544136"/>
            <a:ext cx="1996441" cy="214502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Lý thuyết: Ròng rọc | Lý thuyết - Bài tập Vật Lý 6 có đáp án">
            <a:extLst>
              <a:ext uri="{FF2B5EF4-FFF2-40B4-BE49-F238E27FC236}">
                <a16:creationId xmlns="" xmlns:a16="http://schemas.microsoft.com/office/drawing/2014/main" id="{8DDA47C6-A895-4293-B8E8-AB24A582D344}"/>
              </a:ext>
            </a:extLst>
          </p:cNvPr>
          <p:cNvPicPr/>
          <p:nvPr/>
        </p:nvPicPr>
        <p:blipFill rotWithShape="1">
          <a:blip r:embed="rId3">
            <a:extLst>
              <a:ext uri="{28A0092B-C50C-407E-A947-70E740481C1C}">
                <a14:useLocalDpi xmlns:a14="http://schemas.microsoft.com/office/drawing/2010/main" val="0"/>
              </a:ext>
            </a:extLst>
          </a:blip>
          <a:srcRect l="14588" r="14118" b="68536"/>
          <a:stretch/>
        </p:blipFill>
        <p:spPr bwMode="auto">
          <a:xfrm>
            <a:off x="4968240" y="3544136"/>
            <a:ext cx="1798320" cy="211836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chain link fence&#10;&#10;Description automatically generated">
            <a:extLst>
              <a:ext uri="{FF2B5EF4-FFF2-40B4-BE49-F238E27FC236}">
                <a16:creationId xmlns="" xmlns:a16="http://schemas.microsoft.com/office/drawing/2014/main" id="{6668FEDD-EA96-4A59-AEBC-B8CCD84105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76160" y="3544136"/>
            <a:ext cx="3029902" cy="2118360"/>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6015317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284140" y="2286000"/>
            <a:ext cx="9962980" cy="2565404"/>
          </a:xfrm>
        </p:spPr>
        <p:txBody>
          <a:bodyPr>
            <a:noAutofit/>
          </a:bodyPr>
          <a:lstStyle/>
          <a:p>
            <a:pPr algn="l">
              <a:lnSpc>
                <a:spcPct val="150000"/>
              </a:lnSpc>
            </a:pPr>
            <a:r>
              <a:rPr lang="en-US" sz="2000" i="1" dirty="0">
                <a:solidFill>
                  <a:srgbClr val="FFFF00"/>
                </a:solidFill>
                <a:latin typeface="Times New Roman" pitchFamily="18" charset="0"/>
                <a:cs typeface="Times New Roman" pitchFamily="18" charset="0"/>
              </a:rPr>
              <a:t/>
            </a:r>
            <a:br>
              <a:rPr lang="en-US" sz="2000" i="1" dirty="0">
                <a:solidFill>
                  <a:srgbClr val="FFFF00"/>
                </a:solidFill>
                <a:latin typeface="Times New Roman" pitchFamily="18" charset="0"/>
                <a:cs typeface="Times New Roman" pitchFamily="18" charset="0"/>
              </a:rPr>
            </a:b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1:</a:t>
            </a:r>
            <a:r>
              <a:rPr lang="en-US" sz="2000" dirty="0">
                <a:solidFill>
                  <a:srgbClr val="00B0F0"/>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Chọn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câu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trả</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đúng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người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thợ</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hồ</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kéo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trực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tiếp</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thùng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vữa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nặng</a:t>
            </a:r>
            <a:r>
              <a:rPr lang="en-US" sz="2000" i="1" dirty="0">
                <a:solidFill>
                  <a:schemeClr val="bg1"/>
                </a:solidFill>
                <a:latin typeface="Times New Roman" pitchFamily="18" charset="0"/>
                <a:cs typeface="Times New Roman" pitchFamily="18" charset="0"/>
              </a:rPr>
              <a:t> 20kg </a:t>
            </a:r>
            <a:r>
              <a:rPr lang="en-US" sz="2000" i="1" dirty="0" err="1">
                <a:solidFill>
                  <a:schemeClr val="bg1"/>
                </a:solidFill>
                <a:latin typeface="Times New Roman" pitchFamily="18" charset="0"/>
                <a:cs typeface="Times New Roman" pitchFamily="18" charset="0"/>
              </a:rPr>
              <a:t>từ</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dưới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đất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lên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lầu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Người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đó</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phải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dùng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lực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kéo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tối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thiểu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là</a:t>
            </a:r>
            <a:r>
              <a:rPr lang="en-US" sz="2000" i="1" dirty="0">
                <a:solidFill>
                  <a:schemeClr val="bg1"/>
                </a:solidFill>
                <a:latin typeface="Times New Roman" pitchFamily="18" charset="0"/>
                <a:cs typeface="Times New Roman" pitchFamily="18" charset="0"/>
              </a:rPr>
              <a:t> bao </a:t>
            </a:r>
            <a:r>
              <a:rPr lang="en-US" sz="2000" i="1" dirty="0" err="1">
                <a:solidFill>
                  <a:schemeClr val="bg1"/>
                </a:solidFill>
                <a:latin typeface="Times New Roman" pitchFamily="18" charset="0"/>
                <a:cs typeface="Times New Roman" pitchFamily="18" charset="0"/>
              </a:rPr>
              <a:t>nhiêu</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dirty="0">
                <a:solidFill>
                  <a:schemeClr val="bg1"/>
                </a:solidFill>
              </a:rPr>
              <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rPr>
              <a:t/>
            </a:r>
            <a:br>
              <a:rPr lang="en-US" sz="2000" dirty="0">
                <a:solidFill>
                  <a:schemeClr val="bg1"/>
                </a:solidFill>
              </a:rPr>
            </a:b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 xmlns:a16="http://schemas.microsoft.com/office/drawing/2014/main" id="{10269752-BAA4-450A-85E7-DB61BC0BDF96}"/>
              </a:ext>
            </a:extLst>
          </p:cNvPr>
          <p:cNvSpPr/>
          <p:nvPr/>
        </p:nvSpPr>
        <p:spPr>
          <a:xfrm>
            <a:off x="344418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6    </a:t>
            </a:r>
          </a:p>
        </p:txBody>
      </p:sp>
      <p:sp>
        <p:nvSpPr>
          <p:cNvPr id="9" name="Title 4"/>
          <p:cNvSpPr txBox="1">
            <a:spLocks/>
          </p:cNvSpPr>
          <p:nvPr/>
        </p:nvSpPr>
        <p:spPr>
          <a:xfrm>
            <a:off x="68761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pPr>
              <a:lnSpc>
                <a:spcPct val="170000"/>
              </a:lnSpc>
            </a:pPr>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1271952" y="1519311"/>
            <a:ext cx="10494499" cy="4389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extBox 1">
            <a:extLst>
              <a:ext uri="{FF2B5EF4-FFF2-40B4-BE49-F238E27FC236}">
                <a16:creationId xmlns="" xmlns:a16="http://schemas.microsoft.com/office/drawing/2014/main" id="{6673C0D4-7CBD-4390-91AE-D7288F74D1F0}"/>
              </a:ext>
            </a:extLst>
          </p:cNvPr>
          <p:cNvSpPr txBox="1"/>
          <p:nvPr/>
        </p:nvSpPr>
        <p:spPr>
          <a:xfrm>
            <a:off x="1813509" y="2545488"/>
            <a:ext cx="3093771" cy="1889620"/>
          </a:xfrm>
          <a:prstGeom prst="rect">
            <a:avLst/>
          </a:prstGeom>
          <a:noFill/>
        </p:spPr>
        <p:txBody>
          <a:bodyPr wrap="square" rtlCol="0">
            <a:spAutoFit/>
          </a:bodyPr>
          <a:lstStyle/>
          <a:p>
            <a:pPr>
              <a:lnSpc>
                <a:spcPct val="150000"/>
              </a:lnSpc>
            </a:pPr>
            <a:r>
              <a:rPr lang="en-US" sz="2000" i="1" dirty="0">
                <a:solidFill>
                  <a:schemeClr val="bg1"/>
                </a:solidFill>
                <a:latin typeface="Times New Roman" pitchFamily="18" charset="0"/>
                <a:cs typeface="Times New Roman" pitchFamily="18" charset="0"/>
              </a:rPr>
              <a:t>A.  20 N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B.  150 N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C.  200 N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D.  400 N</a:t>
            </a:r>
            <a:endParaRPr lang="en-US" sz="2000" dirty="0">
              <a:solidFill>
                <a:schemeClr val="bg1"/>
              </a:solidFill>
            </a:endParaRPr>
          </a:p>
        </p:txBody>
      </p:sp>
      <p:sp>
        <p:nvSpPr>
          <p:cNvPr id="10" name="Oval 9">
            <a:extLst>
              <a:ext uri="{FF2B5EF4-FFF2-40B4-BE49-F238E27FC236}">
                <a16:creationId xmlns="" xmlns:a16="http://schemas.microsoft.com/office/drawing/2014/main" id="{A4B8D219-D11E-4C4E-B61A-E505F288FD2D}"/>
              </a:ext>
            </a:extLst>
          </p:cNvPr>
          <p:cNvSpPr/>
          <p:nvPr/>
        </p:nvSpPr>
        <p:spPr>
          <a:xfrm>
            <a:off x="1813509" y="3596640"/>
            <a:ext cx="383819" cy="416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62145" y="2804786"/>
            <a:ext cx="10363200" cy="1848498"/>
          </a:xfrm>
        </p:spPr>
        <p:txBody>
          <a:bodyPr>
            <a:noAutofit/>
          </a:bodyPr>
          <a:lstStyle/>
          <a:p>
            <a:pPr marL="457200" indent="-457200" algn="l">
              <a:lnSpc>
                <a:spcPct val="150000"/>
              </a:lnSpc>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2:</a:t>
            </a:r>
            <a:r>
              <a:rPr lang="en-US" sz="2000" dirty="0">
                <a:solidFill>
                  <a:srgbClr val="00B0F0"/>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Chọn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từ</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thích</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hợp</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nhất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Khi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bộ</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lên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dốc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dốc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càng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thoai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thoải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thì</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càng</a:t>
            </a:r>
            <a:r>
              <a:rPr lang="en-US" sz="2000" i="1" dirty="0">
                <a:solidFill>
                  <a:schemeClr val="bg1"/>
                </a:solidFill>
                <a:latin typeface="Times New Roman" pitchFamily="18" charset="0"/>
                <a:cs typeface="Times New Roman" pitchFamily="18" charset="0"/>
              </a:rPr>
              <a:t>.</a:t>
            </a:r>
            <a:r>
              <a:rPr lang="vi-VN" sz="2000" i="1" dirty="0">
                <a:solidFill>
                  <a:schemeClr val="bg1"/>
                </a:solidFill>
                <a:latin typeface="Times New Roman" pitchFamily="18" charset="0"/>
                <a:cs typeface="Times New Roman" pitchFamily="18" charset="0"/>
              </a:rPr>
              <a: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hơn</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A. </a:t>
            </a:r>
            <a:r>
              <a:rPr lang="en-US" sz="2000" i="1" dirty="0" err="1">
                <a:solidFill>
                  <a:schemeClr val="bg1"/>
                </a:solidFill>
                <a:latin typeface="Times New Roman" pitchFamily="18" charset="0"/>
                <a:cs typeface="Times New Roman" pitchFamily="18" charset="0"/>
              </a:rPr>
              <a:t>khó</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đi</a:t>
            </a:r>
            <a:r>
              <a:rPr lang="en-US" sz="2000" i="1" dirty="0">
                <a:solidFill>
                  <a:schemeClr val="bg1"/>
                </a:solidFill>
                <a:latin typeface="Times New Roman" pitchFamily="18" charset="0"/>
                <a:cs typeface="Times New Roman" pitchFamily="18" charset="0"/>
              </a:rPr>
              <a:t>.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B. </a:t>
            </a:r>
            <a:r>
              <a:rPr lang="en-US" sz="2000" i="1" dirty="0" err="1">
                <a:solidFill>
                  <a:schemeClr val="bg1"/>
                </a:solidFill>
                <a:latin typeface="Times New Roman" pitchFamily="18" charset="0"/>
                <a:cs typeface="Times New Roman" pitchFamily="18" charset="0"/>
              </a:rPr>
              <a:t>dễ</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đi</a:t>
            </a:r>
            <a:r>
              <a:rPr lang="en-US" sz="2000" i="1" dirty="0">
                <a:solidFill>
                  <a:schemeClr val="bg1"/>
                </a:solidFill>
                <a:latin typeface="Times New Roman" pitchFamily="18" charset="0"/>
                <a:cs typeface="Times New Roman" pitchFamily="18" charset="0"/>
              </a:rPr>
              <a:t>.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C. </a:t>
            </a:r>
            <a:r>
              <a:rPr lang="en-US" sz="2000" i="1" dirty="0" err="1">
                <a:solidFill>
                  <a:schemeClr val="bg1"/>
                </a:solidFill>
                <a:latin typeface="Times New Roman" pitchFamily="18" charset="0"/>
                <a:cs typeface="Times New Roman" pitchFamily="18" charset="0"/>
              </a:rPr>
              <a:t>đi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nhanh</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nhưng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mệt</a:t>
            </a:r>
            <a:r>
              <a:rPr lang="en-US" sz="2000" i="1" dirty="0">
                <a:solidFill>
                  <a:schemeClr val="bg1"/>
                </a:solidFill>
                <a:latin typeface="Times New Roman" pitchFamily="18" charset="0"/>
                <a:cs typeface="Times New Roman" pitchFamily="18" charset="0"/>
              </a:rPr>
              <a:t>.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D. </a:t>
            </a:r>
            <a:r>
              <a:rPr lang="en-US" sz="2000" i="1" dirty="0" err="1">
                <a:solidFill>
                  <a:schemeClr val="bg1"/>
                </a:solidFill>
                <a:latin typeface="Times New Roman" pitchFamily="18" charset="0"/>
                <a:cs typeface="Times New Roman" pitchFamily="18" charset="0"/>
              </a:rPr>
              <a:t>đi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chậm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nhưng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khỏe</a:t>
            </a:r>
            <a:r>
              <a:rPr lang="en-US" sz="2000" i="1" dirty="0">
                <a:solidFill>
                  <a:schemeClr val="bg1"/>
                </a:solidFill>
                <a:latin typeface="Times New Roman" pitchFamily="18" charset="0"/>
                <a:cs typeface="Times New Roman" pitchFamily="18" charset="0"/>
              </a:rPr>
              <a:t>. </a:t>
            </a:r>
            <a:br>
              <a:rPr lang="en-US" sz="2000" i="1" dirty="0">
                <a:solidFill>
                  <a:schemeClr val="bg1"/>
                </a:solidFill>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 xmlns:a16="http://schemas.microsoft.com/office/drawing/2014/main" id="{10269752-BAA4-450A-85E7-DB61BC0BDF96}"/>
              </a:ext>
            </a:extLst>
          </p:cNvPr>
          <p:cNvSpPr/>
          <p:nvPr/>
        </p:nvSpPr>
        <p:spPr>
          <a:xfrm>
            <a:off x="300222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a:t>
            </a:r>
            <a:r>
              <a:rPr lang="en-US" sz="2000" b="1" dirty="0">
                <a:solidFill>
                  <a:prstClr val="white"/>
                </a:solidFill>
                <a:latin typeface="Times New Roman" panose="02020603050405020304" pitchFamily="18" charset="0"/>
                <a:cs typeface="Times New Roman" panose="02020603050405020304" pitchFamily="18" charset="0"/>
              </a:rPr>
              <a:t>6</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pPr>
              <a:lnSpc>
                <a:spcPct val="170000"/>
              </a:lnSpc>
            </a:pPr>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2" y="1519311"/>
            <a:ext cx="10494499" cy="4389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Oval 7">
            <a:extLst>
              <a:ext uri="{FF2B5EF4-FFF2-40B4-BE49-F238E27FC236}">
                <a16:creationId xmlns="" xmlns:a16="http://schemas.microsoft.com/office/drawing/2014/main" id="{4F14C12D-BAEF-4861-9269-6733FEF304FB}"/>
              </a:ext>
            </a:extLst>
          </p:cNvPr>
          <p:cNvSpPr/>
          <p:nvPr/>
        </p:nvSpPr>
        <p:spPr>
          <a:xfrm>
            <a:off x="998545" y="2683139"/>
            <a:ext cx="383819" cy="416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2170" y="2733348"/>
            <a:ext cx="10363200" cy="1848498"/>
          </a:xfrm>
        </p:spPr>
        <p:txBody>
          <a:bodyPr>
            <a:noAutofit/>
          </a:bodyPr>
          <a:lstStyle/>
          <a:p>
            <a:pPr marL="350838" indent="-350838" algn="l">
              <a:lnSpc>
                <a:spcPct val="150000"/>
              </a:lnSpc>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3:</a:t>
            </a:r>
            <a:r>
              <a:rPr lang="en-US" sz="2000" dirty="0">
                <a:solidFill>
                  <a:srgbClr val="00B0F0"/>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Chọn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đáp</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án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đúng</a:t>
            </a:r>
            <a:r>
              <a:rPr lang="en-US" sz="2000" i="1" dirty="0">
                <a:solidFill>
                  <a:schemeClr val="bg1"/>
                </a:solidFill>
                <a:latin typeface="Times New Roman" pitchFamily="18" charset="0"/>
                <a:cs typeface="Times New Roman" pitchFamily="18" charset="0"/>
              </a:rPr>
              <a:t>: Đ</a:t>
            </a:r>
            <a:r>
              <a:rPr lang="vi-VN" sz="2000" i="1" dirty="0">
                <a:solidFill>
                  <a:schemeClr val="bg1"/>
                </a:solidFill>
                <a:latin typeface="Times New Roman" pitchFamily="18" charset="0"/>
                <a:cs typeface="Times New Roman" pitchFamily="18" charset="0"/>
              </a:rPr>
              <a:t>ố</a:t>
            </a:r>
            <a:r>
              <a:rPr lang="en-US" sz="2000" i="1" dirty="0" err="1">
                <a:solidFill>
                  <a:schemeClr val="bg1"/>
                </a:solidFill>
                <a:latin typeface="Times New Roman" pitchFamily="18" charset="0"/>
                <a:cs typeface="Times New Roman" pitchFamily="18" charset="0"/>
              </a:rPr>
              <a:t>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với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mặt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phẳng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nghiêng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góc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nghiêng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là</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góc</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A. H</a:t>
            </a:r>
            <a:r>
              <a:rPr lang="vi-VN" sz="2000" i="1" dirty="0">
                <a:solidFill>
                  <a:schemeClr val="bg1"/>
                </a:solidFill>
                <a:latin typeface="Times New Roman" pitchFamily="18" charset="0"/>
                <a:cs typeface="Times New Roman" pitchFamily="18" charset="0"/>
              </a:rPr>
              <a:t>ợ</a:t>
            </a:r>
            <a:r>
              <a:rPr lang="en-US" sz="2000" i="1" dirty="0">
                <a:solidFill>
                  <a:schemeClr val="bg1"/>
                </a:solidFill>
                <a:latin typeface="Times New Roman" pitchFamily="18" charset="0"/>
                <a:cs typeface="Times New Roman" pitchFamily="18" charset="0"/>
              </a:rPr>
              <a:t>p </a:t>
            </a:r>
            <a:r>
              <a:rPr lang="en-US" sz="2000" i="1" dirty="0" err="1">
                <a:solidFill>
                  <a:schemeClr val="bg1"/>
                </a:solidFill>
                <a:latin typeface="Times New Roman" pitchFamily="18" charset="0"/>
                <a:cs typeface="Times New Roman" pitchFamily="18" charset="0"/>
              </a:rPr>
              <a:t>bởi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mặt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phẳng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nghiêng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và</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mặt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phẳng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ngang</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B. </a:t>
            </a:r>
            <a:r>
              <a:rPr lang="en-US" sz="2000" i="1" dirty="0" err="1">
                <a:solidFill>
                  <a:schemeClr val="bg1"/>
                </a:solidFill>
                <a:latin typeface="Times New Roman" pitchFamily="18" charset="0"/>
                <a:cs typeface="Times New Roman" pitchFamily="18" charset="0"/>
              </a:rPr>
              <a:t>Hợp</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bởi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mặt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phẳng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nghiêng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và</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phương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thẳng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đứng</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C. </a:t>
            </a:r>
            <a:r>
              <a:rPr lang="en-US" sz="2000" i="1" dirty="0" err="1">
                <a:solidFill>
                  <a:schemeClr val="bg1"/>
                </a:solidFill>
                <a:latin typeface="Times New Roman" pitchFamily="18" charset="0"/>
                <a:cs typeface="Times New Roman" pitchFamily="18" charset="0"/>
              </a:rPr>
              <a:t>Hợp</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bởi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mặt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phẳng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ngang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và</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phương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thẳng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đứng</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D. </a:t>
            </a:r>
            <a:r>
              <a:rPr lang="en-US" sz="2000" i="1" dirty="0" err="1">
                <a:solidFill>
                  <a:schemeClr val="bg1"/>
                </a:solidFill>
                <a:latin typeface="Times New Roman" pitchFamily="18" charset="0"/>
                <a:cs typeface="Times New Roman" pitchFamily="18" charset="0"/>
              </a:rPr>
              <a:t>Cả</a:t>
            </a:r>
            <a:r>
              <a:rPr lang="en-US" sz="2000" i="1" dirty="0">
                <a:solidFill>
                  <a:schemeClr val="bg1"/>
                </a:solidFill>
                <a:latin typeface="Times New Roman" pitchFamily="18" charset="0"/>
                <a:cs typeface="Times New Roman" pitchFamily="18" charset="0"/>
              </a:rPr>
              <a:t> A, B, C </a:t>
            </a:r>
            <a:r>
              <a:rPr lang="en-US" sz="2000" i="1" dirty="0" err="1">
                <a:solidFill>
                  <a:schemeClr val="bg1"/>
                </a:solidFill>
                <a:latin typeface="Times New Roman" pitchFamily="18" charset="0"/>
                <a:cs typeface="Times New Roman" pitchFamily="18" charset="0"/>
              </a:rPr>
              <a:t>đều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sai</a:t>
            </a:r>
            <a:r>
              <a:rPr lang="en-US" sz="2000" i="1" dirty="0">
                <a:solidFill>
                  <a:schemeClr val="bg1"/>
                </a:solidFill>
                <a:latin typeface="Times New Roman" pitchFamily="18" charset="0"/>
                <a:cs typeface="Times New Roman" pitchFamily="18" charset="0"/>
              </a:rPr>
              <a:t>. </a:t>
            </a:r>
            <a:br>
              <a:rPr lang="en-US" sz="2000" i="1" dirty="0">
                <a:solidFill>
                  <a:schemeClr val="bg1"/>
                </a:solidFill>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 xmlns:a16="http://schemas.microsoft.com/office/drawing/2014/main" id="{10269752-BAA4-450A-85E7-DB61BC0BDF96}"/>
              </a:ext>
            </a:extLst>
          </p:cNvPr>
          <p:cNvSpPr/>
          <p:nvPr/>
        </p:nvSpPr>
        <p:spPr>
          <a:xfrm>
            <a:off x="300222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a:t>
            </a:r>
            <a:r>
              <a:rPr lang="en-US" sz="2000" b="1" dirty="0">
                <a:solidFill>
                  <a:prstClr val="white"/>
                </a:solidFill>
                <a:latin typeface="Times New Roman" panose="02020603050405020304" pitchFamily="18" charset="0"/>
                <a:cs typeface="Times New Roman" panose="02020603050405020304" pitchFamily="18" charset="0"/>
              </a:rPr>
              <a:t>6</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pPr>
              <a:lnSpc>
                <a:spcPct val="170000"/>
              </a:lnSpc>
            </a:pPr>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15705" y="1733624"/>
            <a:ext cx="10494499" cy="4389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Oval 7">
            <a:extLst>
              <a:ext uri="{FF2B5EF4-FFF2-40B4-BE49-F238E27FC236}">
                <a16:creationId xmlns="" xmlns:a16="http://schemas.microsoft.com/office/drawing/2014/main" id="{7A8AEB89-AB26-45AC-9471-05934CBF8747}"/>
              </a:ext>
            </a:extLst>
          </p:cNvPr>
          <p:cNvSpPr/>
          <p:nvPr/>
        </p:nvSpPr>
        <p:spPr>
          <a:xfrm>
            <a:off x="1104850" y="2153820"/>
            <a:ext cx="383819" cy="416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47883" y="2804786"/>
            <a:ext cx="10363200" cy="1848498"/>
          </a:xfrm>
        </p:spPr>
        <p:txBody>
          <a:bodyPr>
            <a:noAutofit/>
          </a:bodyPr>
          <a:lstStyle/>
          <a:p>
            <a:pPr marL="579438" indent="-579438" algn="l">
              <a:lnSpc>
                <a:spcPct val="150000"/>
              </a:lnSpc>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4:</a:t>
            </a:r>
            <a:r>
              <a:rPr lang="en-US" sz="2000" dirty="0">
                <a:solidFill>
                  <a:srgbClr val="00B0F0"/>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Chọn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câu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trả</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đúng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người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dùng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mặt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phẳng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nghiêng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đưa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kiện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hàng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nặng</a:t>
            </a:r>
            <a:r>
              <a:rPr lang="en-US" sz="2000" i="1" dirty="0">
                <a:solidFill>
                  <a:schemeClr val="bg1"/>
                </a:solidFill>
                <a:latin typeface="Times New Roman" pitchFamily="18" charset="0"/>
                <a:cs typeface="Times New Roman" pitchFamily="18" charset="0"/>
              </a:rPr>
              <a:t> 100kg </a:t>
            </a:r>
            <a:r>
              <a:rPr lang="en-US" sz="2000" i="1" dirty="0" err="1">
                <a:solidFill>
                  <a:schemeClr val="bg1"/>
                </a:solidFill>
                <a:latin typeface="Times New Roman" pitchFamily="18" charset="0"/>
                <a:cs typeface="Times New Roman" pitchFamily="18" charset="0"/>
              </a:rPr>
              <a:t>từ</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dưới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đất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lên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sàn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xe</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tải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Người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đó</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có</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dùng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lực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kéo</a:t>
            </a:r>
            <a:r>
              <a:rPr lang="en-US" sz="2000" i="1" dirty="0">
                <a:solidFill>
                  <a:schemeClr val="bg1"/>
                </a:solidFill>
                <a:latin typeface="Times New Roman" pitchFamily="18" charset="0"/>
                <a:cs typeface="Times New Roman" pitchFamily="18" charset="0"/>
              </a:rPr>
              <a:t> t</a:t>
            </a:r>
            <a:r>
              <a:rPr lang="vi-VN" sz="2000" i="1" dirty="0">
                <a:solidFill>
                  <a:schemeClr val="bg1"/>
                </a:solidFill>
                <a:latin typeface="Times New Roman" pitchFamily="18" charset="0"/>
                <a:cs typeface="Times New Roman" pitchFamily="18" charset="0"/>
              </a:rPr>
              <a:t>ố</a:t>
            </a:r>
            <a:r>
              <a:rPr lang="en-US" sz="2000" i="1" dirty="0" err="1">
                <a:solidFill>
                  <a:schemeClr val="bg1"/>
                </a:solidFill>
                <a:latin typeface="Times New Roman" pitchFamily="18" charset="0"/>
                <a:cs typeface="Times New Roman" pitchFamily="18" charset="0"/>
              </a:rPr>
              <a:t>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thiểu</a:t>
            </a:r>
            <a:r>
              <a:rPr lang="en-US" sz="2000" i="1" dirty="0">
                <a:solidFill>
                  <a:schemeClr val="bg1"/>
                </a:solidFill>
                <a:latin typeface="Times New Roman" pitchFamily="18" charset="0"/>
                <a:cs typeface="Times New Roman" pitchFamily="18" charset="0"/>
              </a:rPr>
              <a:t> F:</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A.  F &lt; 1000 N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B.  F = 1000 N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C.  F &gt; 1000 N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D.  F = 2000N </a:t>
            </a: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 xmlns:a16="http://schemas.microsoft.com/office/drawing/2014/main" id="{10269752-BAA4-450A-85E7-DB61BC0BDF96}"/>
              </a:ext>
            </a:extLst>
          </p:cNvPr>
          <p:cNvSpPr/>
          <p:nvPr/>
        </p:nvSpPr>
        <p:spPr>
          <a:xfrm>
            <a:off x="300222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a:t>
            </a:r>
            <a:r>
              <a:rPr lang="en-US" sz="2000" b="1" dirty="0">
                <a:solidFill>
                  <a:prstClr val="white"/>
                </a:solidFill>
                <a:latin typeface="Times New Roman" panose="02020603050405020304" pitchFamily="18" charset="0"/>
                <a:cs typeface="Times New Roman" panose="02020603050405020304" pitchFamily="18" charset="0"/>
              </a:rPr>
              <a:t>6</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pPr>
              <a:lnSpc>
                <a:spcPct val="170000"/>
              </a:lnSpc>
            </a:pPr>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2" y="1519311"/>
            <a:ext cx="10494499" cy="4389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Oval 7">
            <a:extLst>
              <a:ext uri="{FF2B5EF4-FFF2-40B4-BE49-F238E27FC236}">
                <a16:creationId xmlns="" xmlns:a16="http://schemas.microsoft.com/office/drawing/2014/main" id="{F1FF44A4-D75A-4BFF-9CCF-4C886A22D876}"/>
              </a:ext>
            </a:extLst>
          </p:cNvPr>
          <p:cNvSpPr/>
          <p:nvPr/>
        </p:nvSpPr>
        <p:spPr>
          <a:xfrm>
            <a:off x="1296759" y="2696410"/>
            <a:ext cx="383819" cy="416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51090" y="3331581"/>
            <a:ext cx="10363200" cy="2171700"/>
          </a:xfrm>
        </p:spPr>
        <p:txBody>
          <a:bodyPr>
            <a:noAutofit/>
          </a:bodyPr>
          <a:lstStyle/>
          <a:p>
            <a:pPr marL="517525" indent="-517525" algn="l">
              <a:lnSpc>
                <a:spcPct val="150000"/>
              </a:lnSpc>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5:</a:t>
            </a:r>
            <a:r>
              <a:rPr lang="en-US" sz="2000" dirty="0">
                <a:solidFill>
                  <a:srgbClr val="00B0F0"/>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Chọn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câu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trả</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đúng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Khi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dùng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mặt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phẳng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nghiêng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kéo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vật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từ</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mặt</a:t>
            </a:r>
            <a:r>
              <a:rPr lang="en-US" sz="2000" i="1" dirty="0">
                <a:solidFill>
                  <a:schemeClr val="bg1"/>
                </a:solidFill>
                <a:latin typeface="Times New Roman" pitchFamily="18" charset="0"/>
                <a:cs typeface="Times New Roman" pitchFamily="18" charset="0"/>
              </a:rPr>
              <a:t> đ</a:t>
            </a:r>
            <a:r>
              <a:rPr lang="vi-VN" sz="2000" i="1" dirty="0">
                <a:solidFill>
                  <a:schemeClr val="bg1"/>
                </a:solidFill>
                <a:latin typeface="Times New Roman" pitchFamily="18" charset="0"/>
                <a:cs typeface="Times New Roman" pitchFamily="18" charset="0"/>
              </a:rPr>
              <a:t>ấ</a:t>
            </a:r>
            <a:r>
              <a:rPr lang="en-US" sz="2000" i="1" dirty="0">
                <a:solidFill>
                  <a:schemeClr val="bg1"/>
                </a:solidFill>
                <a:latin typeface="Times New Roman" pitchFamily="18" charset="0"/>
                <a:cs typeface="Times New Roman" pitchFamily="18" charset="0"/>
              </a:rPr>
              <a:t>t </a:t>
            </a:r>
            <a:r>
              <a:rPr lang="en-US" sz="2000" i="1" dirty="0" err="1">
                <a:solidFill>
                  <a:schemeClr val="bg1"/>
                </a:solidFill>
                <a:latin typeface="Times New Roman" pitchFamily="18" charset="0"/>
                <a:cs typeface="Times New Roman" pitchFamily="18" charset="0"/>
              </a:rPr>
              <a:t>lên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độ</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cao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xác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định</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giảm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lực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kéo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có</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thể</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A. </a:t>
            </a:r>
            <a:r>
              <a:rPr lang="en-US" sz="2000" i="1" dirty="0" err="1">
                <a:solidFill>
                  <a:schemeClr val="bg1"/>
                </a:solidFill>
                <a:latin typeface="Times New Roman" pitchFamily="18" charset="0"/>
                <a:cs typeface="Times New Roman" pitchFamily="18" charset="0"/>
              </a:rPr>
              <a:t>Tăng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chiều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dài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của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mặt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phẳ</a:t>
            </a:r>
            <a:r>
              <a:rPr lang="vi-VN" sz="2000" i="1" dirty="0">
                <a:solidFill>
                  <a:schemeClr val="bg1"/>
                </a:solidFill>
                <a:latin typeface="Times New Roman" pitchFamily="18" charset="0"/>
                <a:cs typeface="Times New Roman" pitchFamily="18" charset="0"/>
              </a:rPr>
              <a:t>n</a:t>
            </a:r>
            <a:r>
              <a:rPr lang="en-US" sz="2000" i="1" dirty="0">
                <a:solidFill>
                  <a:schemeClr val="bg1"/>
                </a:solidFill>
                <a:latin typeface="Times New Roman" pitchFamily="18" charset="0"/>
                <a:cs typeface="Times New Roman" pitchFamily="18" charset="0"/>
              </a:rPr>
              <a:t>g </a:t>
            </a:r>
            <a:r>
              <a:rPr lang="en-US" sz="2000" i="1" dirty="0" err="1">
                <a:solidFill>
                  <a:schemeClr val="bg1"/>
                </a:solidFill>
                <a:latin typeface="Times New Roman" pitchFamily="18" charset="0"/>
                <a:cs typeface="Times New Roman" pitchFamily="18" charset="0"/>
              </a:rPr>
              <a:t>nghiêng</a:t>
            </a:r>
            <a:r>
              <a:rPr lang="en-US" sz="2000" i="1" dirty="0">
                <a:solidFill>
                  <a:schemeClr val="bg1"/>
                </a:solidFill>
                <a:latin typeface="Times New Roman" pitchFamily="18" charset="0"/>
                <a:cs typeface="Times New Roman" pitchFamily="18" charset="0"/>
              </a:rPr>
              <a:t>.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B. </a:t>
            </a:r>
            <a:r>
              <a:rPr lang="en-US" sz="2000" i="1" dirty="0" err="1">
                <a:solidFill>
                  <a:schemeClr val="bg1"/>
                </a:solidFill>
                <a:latin typeface="Times New Roman" pitchFamily="18" charset="0"/>
                <a:cs typeface="Times New Roman" pitchFamily="18" charset="0"/>
              </a:rPr>
              <a:t>Giảm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chiều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dài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của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mặt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phẳng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nghiêng</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C</a:t>
            </a:r>
            <a:r>
              <a:rPr lang="en-US" sz="2000" i="1">
                <a:solidFill>
                  <a:schemeClr val="bg1"/>
                </a:solidFill>
                <a:latin typeface="Times New Roman" pitchFamily="18" charset="0"/>
                <a:cs typeface="Times New Roman" pitchFamily="18" charset="0"/>
              </a:rPr>
              <a:t>. </a:t>
            </a:r>
            <a:r>
              <a:rPr lang="en-US" sz="2000" i="1" smtClean="0">
                <a:solidFill>
                  <a:schemeClr val="bg1"/>
                </a:solidFill>
                <a:latin typeface="Times New Roman" pitchFamily="18" charset="0"/>
                <a:cs typeface="Times New Roman" pitchFamily="18" charset="0"/>
              </a:rPr>
              <a:t>Giữ nguyên chiều dài của mặt phẳng nghiêng.</a:t>
            </a:r>
            <a:r>
              <a:rPr lang="en-US" sz="2000" i="1" smtClean="0">
                <a:solidFill>
                  <a:schemeClr val="bg1"/>
                </a:solidFill>
                <a:latin typeface="Times New Roman" pitchFamily="18" charset="0"/>
                <a:cs typeface="Times New Roman" pitchFamily="18" charset="0"/>
              </a:rPr>
              <a:t>       </a:t>
            </a:r>
            <a:r>
              <a:rPr lang="en-US" sz="2000" i="1" dirty="0">
                <a:solidFill>
                  <a:schemeClr val="bg1"/>
                </a:solidFill>
                <a:latin typeface="Times New Roman" pitchFamily="18" charset="0"/>
                <a:cs typeface="Times New Roman" pitchFamily="18" charset="0"/>
              </a:rPr>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D</a:t>
            </a:r>
            <a:r>
              <a:rPr lang="en-US" sz="2000" i="1">
                <a:solidFill>
                  <a:schemeClr val="bg1"/>
                </a:solidFill>
                <a:latin typeface="Times New Roman" pitchFamily="18" charset="0"/>
                <a:cs typeface="Times New Roman" pitchFamily="18" charset="0"/>
              </a:rPr>
              <a:t>. </a:t>
            </a:r>
            <a:r>
              <a:rPr lang="en-US" sz="2000" i="1" smtClean="0">
                <a:solidFill>
                  <a:schemeClr val="bg1"/>
                </a:solidFill>
                <a:latin typeface="Times New Roman" panose="02020603050405020304" pitchFamily="18" charset="0"/>
                <a:cs typeface="Times New Roman" panose="02020603050405020304" pitchFamily="18" charset="0"/>
              </a:rPr>
              <a:t>Không có cách nào thực hiện được.</a:t>
            </a:r>
            <a:r>
              <a:rPr lang="en-US" sz="2000" dirty="0"/>
              <a:t/>
            </a:r>
            <a:br>
              <a:rPr lang="en-US" sz="2000" dirty="0"/>
            </a:br>
            <a:r>
              <a:rPr lang="en-US" sz="2000" dirty="0"/>
              <a:t/>
            </a:r>
            <a:br>
              <a:rPr lang="en-US" sz="2000" dirty="0"/>
            </a:br>
            <a:r>
              <a:rPr lang="en-US" sz="2000" dirty="0"/>
              <a:t/>
            </a:r>
            <a:br>
              <a:rPr lang="en-US" sz="2000" dirty="0"/>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 xmlns:a16="http://schemas.microsoft.com/office/drawing/2014/main" id="{10269752-BAA4-450A-85E7-DB61BC0BDF96}"/>
              </a:ext>
            </a:extLst>
          </p:cNvPr>
          <p:cNvSpPr/>
          <p:nvPr/>
        </p:nvSpPr>
        <p:spPr>
          <a:xfrm>
            <a:off x="300222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a:t>
            </a:r>
            <a:r>
              <a:rPr lang="en-US" sz="2000" b="1" dirty="0">
                <a:solidFill>
                  <a:prstClr val="white"/>
                </a:solidFill>
                <a:latin typeface="Times New Roman" panose="02020603050405020304" pitchFamily="18" charset="0"/>
                <a:cs typeface="Times New Roman" panose="02020603050405020304" pitchFamily="18" charset="0"/>
              </a:rPr>
              <a:t>6</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pPr>
              <a:lnSpc>
                <a:spcPct val="170000"/>
              </a:lnSpc>
            </a:pPr>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8" name="Oval 7">
            <a:extLst>
              <a:ext uri="{FF2B5EF4-FFF2-40B4-BE49-F238E27FC236}">
                <a16:creationId xmlns="" xmlns:a16="http://schemas.microsoft.com/office/drawing/2014/main" id="{DC3C76BD-3536-4CDE-827D-CFEFA0E873F5}"/>
              </a:ext>
            </a:extLst>
          </p:cNvPr>
          <p:cNvSpPr/>
          <p:nvPr/>
        </p:nvSpPr>
        <p:spPr>
          <a:xfrm>
            <a:off x="1296759" y="2609945"/>
            <a:ext cx="383819" cy="416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42193" y="1971348"/>
            <a:ext cx="10363200" cy="1848498"/>
          </a:xfrm>
        </p:spPr>
        <p:txBody>
          <a:bodyPr>
            <a:normAutofit fontScale="90000"/>
          </a:bodyPr>
          <a:lstStyle/>
          <a:p>
            <a:pPr algn="l">
              <a:lnSpc>
                <a:spcPct val="150000"/>
              </a:lnSpc>
            </a:pPr>
            <a:r>
              <a:rPr lang="en-US" sz="2200" b="1" dirty="0" err="1">
                <a:solidFill>
                  <a:srgbClr val="00B0F0"/>
                </a:solidFill>
                <a:latin typeface="Times New Roman" pitchFamily="18" charset="0"/>
                <a:cs typeface="Times New Roman" pitchFamily="18" charset="0"/>
              </a:rPr>
              <a:t>Câu</a:t>
            </a:r>
            <a:r>
              <a:rPr lang="en-US" sz="2200" b="1" dirty="0">
                <a:solidFill>
                  <a:srgbClr val="00B0F0"/>
                </a:solidFill>
                <a:latin typeface="Times New Roman" pitchFamily="18" charset="0"/>
                <a:cs typeface="Times New Roman" pitchFamily="18" charset="0"/>
              </a:rPr>
              <a:t> 6:</a:t>
            </a:r>
            <a:r>
              <a:rPr lang="en-US" sz="2200" dirty="0">
                <a:solidFill>
                  <a:srgbClr val="00B0F0"/>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Chọn</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câu</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trả</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lời</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đúng</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Những</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loại</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máy</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móc</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dụng</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cụ</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nào</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sau</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đây</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sử</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dụng</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nguyên</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lí</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của</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các</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máy</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cơ</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đơn</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giản</a:t>
            </a:r>
            <a:r>
              <a:rPr lang="en-US" sz="2200" i="1" dirty="0">
                <a:solidFill>
                  <a:schemeClr val="bg1"/>
                </a:solidFill>
                <a:latin typeface="Times New Roman" pitchFamily="18" charset="0"/>
                <a:cs typeface="Times New Roman" pitchFamily="18" charset="0"/>
              </a:rPr>
              <a:t>:</a:t>
            </a:r>
            <a:br>
              <a:rPr lang="en-US" sz="2200" i="1" dirty="0">
                <a:solidFill>
                  <a:schemeClr val="bg1"/>
                </a:solidFill>
                <a:latin typeface="Times New Roman" pitchFamily="18" charset="0"/>
                <a:cs typeface="Times New Roman" pitchFamily="18" charset="0"/>
              </a:rPr>
            </a:br>
            <a:r>
              <a:rPr lang="en-US" sz="2200" i="1" dirty="0">
                <a:solidFill>
                  <a:schemeClr val="bg1"/>
                </a:solidFill>
                <a:latin typeface="Times New Roman" pitchFamily="18" charset="0"/>
                <a:cs typeface="Times New Roman" pitchFamily="18" charset="0"/>
              </a:rPr>
              <a:t>	A. </a:t>
            </a:r>
            <a:r>
              <a:rPr lang="en-US" sz="2200" i="1" dirty="0" err="1">
                <a:solidFill>
                  <a:schemeClr val="bg1"/>
                </a:solidFill>
                <a:latin typeface="Times New Roman" pitchFamily="18" charset="0"/>
                <a:cs typeface="Times New Roman" pitchFamily="18" charset="0"/>
              </a:rPr>
              <a:t>Xe</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đạp</a:t>
            </a:r>
            <a:r>
              <a:rPr lang="en-US" sz="2200" i="1" dirty="0">
                <a:solidFill>
                  <a:schemeClr val="bg1"/>
                </a:solidFill>
                <a:latin typeface="Times New Roman" pitchFamily="18" charset="0"/>
                <a:cs typeface="Times New Roman" pitchFamily="18" charset="0"/>
              </a:rPr>
              <a:t>. 	B. </a:t>
            </a:r>
            <a:r>
              <a:rPr lang="en-US" sz="2200" i="1" dirty="0" err="1">
                <a:solidFill>
                  <a:schemeClr val="bg1"/>
                </a:solidFill>
                <a:latin typeface="Times New Roman" pitchFamily="18" charset="0"/>
                <a:cs typeface="Times New Roman" pitchFamily="18" charset="0"/>
              </a:rPr>
              <a:t>Xe</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gắn</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máy</a:t>
            </a:r>
            <a:r>
              <a:rPr lang="en-US" sz="2200" i="1" dirty="0">
                <a:solidFill>
                  <a:schemeClr val="bg1"/>
                </a:solidFill>
                <a:latin typeface="Times New Roman" pitchFamily="18" charset="0"/>
                <a:cs typeface="Times New Roman" pitchFamily="18" charset="0"/>
              </a:rPr>
              <a:t>.	     C. </a:t>
            </a:r>
            <a:r>
              <a:rPr lang="en-US" sz="2200" i="1" dirty="0" err="1">
                <a:solidFill>
                  <a:schemeClr val="bg1"/>
                </a:solidFill>
                <a:latin typeface="Times New Roman" pitchFamily="18" charset="0"/>
                <a:cs typeface="Times New Roman" pitchFamily="18" charset="0"/>
              </a:rPr>
              <a:t>Cần</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cẩu</a:t>
            </a:r>
            <a:r>
              <a:rPr lang="en-US" sz="2200" i="1" dirty="0">
                <a:solidFill>
                  <a:schemeClr val="bg1"/>
                </a:solidFill>
                <a:latin typeface="Times New Roman" pitchFamily="18" charset="0"/>
                <a:cs typeface="Times New Roman" pitchFamily="18" charset="0"/>
              </a:rPr>
              <a:t>.                D. </a:t>
            </a:r>
            <a:r>
              <a:rPr lang="en-US" sz="2200" i="1" dirty="0" err="1">
                <a:solidFill>
                  <a:schemeClr val="bg1"/>
                </a:solidFill>
                <a:latin typeface="Times New Roman" pitchFamily="18" charset="0"/>
                <a:cs typeface="Times New Roman" pitchFamily="18" charset="0"/>
              </a:rPr>
              <a:t>Máy</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bơm</a:t>
            </a:r>
            <a:r>
              <a:rPr lang="en-US" sz="2200" i="1" dirty="0">
                <a:solidFill>
                  <a:schemeClr val="bg1"/>
                </a:solidFill>
                <a:latin typeface="Times New Roman" pitchFamily="18" charset="0"/>
                <a:cs typeface="Times New Roman" pitchFamily="18" charset="0"/>
              </a:rPr>
              <a:t> </a:t>
            </a:r>
            <a:r>
              <a:rPr lang="en-US" sz="2200" i="1" dirty="0" err="1">
                <a:solidFill>
                  <a:schemeClr val="bg1"/>
                </a:solidFill>
                <a:latin typeface="Times New Roman" pitchFamily="18" charset="0"/>
                <a:cs typeface="Times New Roman" pitchFamily="18" charset="0"/>
              </a:rPr>
              <a:t>nước</a:t>
            </a:r>
            <a:r>
              <a:rPr lang="en-US" sz="2200" i="1" dirty="0">
                <a:solidFill>
                  <a:schemeClr val="bg1"/>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 xmlns:a16="http://schemas.microsoft.com/office/drawing/2014/main" id="{10269752-BAA4-450A-85E7-DB61BC0BDF96}"/>
              </a:ext>
            </a:extLst>
          </p:cNvPr>
          <p:cNvSpPr/>
          <p:nvPr/>
        </p:nvSpPr>
        <p:spPr>
          <a:xfrm>
            <a:off x="300222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a:t>
            </a:r>
            <a:r>
              <a:rPr lang="en-US" sz="2000" b="1" dirty="0">
                <a:solidFill>
                  <a:prstClr val="white"/>
                </a:solidFill>
                <a:latin typeface="Times New Roman" panose="02020603050405020304" pitchFamily="18" charset="0"/>
                <a:cs typeface="Times New Roman" panose="02020603050405020304" pitchFamily="18" charset="0"/>
              </a:rPr>
              <a:t>6</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pPr>
              <a:lnSpc>
                <a:spcPct val="170000"/>
              </a:lnSpc>
            </a:pPr>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2" y="1519311"/>
            <a:ext cx="10494499" cy="4389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Oval 7">
            <a:extLst>
              <a:ext uri="{FF2B5EF4-FFF2-40B4-BE49-F238E27FC236}">
                <a16:creationId xmlns="" xmlns:a16="http://schemas.microsoft.com/office/drawing/2014/main" id="{9832F17E-AF22-4BE0-BE49-CBDC336C187D}"/>
              </a:ext>
            </a:extLst>
          </p:cNvPr>
          <p:cNvSpPr/>
          <p:nvPr/>
        </p:nvSpPr>
        <p:spPr>
          <a:xfrm>
            <a:off x="5824872" y="2610946"/>
            <a:ext cx="383819" cy="416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24574" y="2403260"/>
            <a:ext cx="9822769" cy="1848498"/>
          </a:xfrm>
        </p:spPr>
        <p:txBody>
          <a:bodyPr>
            <a:noAutofit/>
          </a:bodyPr>
          <a:lstStyle/>
          <a:p>
            <a:pPr algn="l">
              <a:lnSpc>
                <a:spcPct val="150000"/>
              </a:lnSpc>
            </a:pPr>
            <a:r>
              <a:rPr lang="vi-VN" sz="2000" b="1" dirty="0">
                <a:solidFill>
                  <a:srgbClr val="00B0F0"/>
                </a:solidFill>
                <a:latin typeface="Times New Roman" pitchFamily="18" charset="0"/>
                <a:cs typeface="Times New Roman" pitchFamily="18" charset="0"/>
              </a:rPr>
              <a:t>Câu 7: </a:t>
            </a:r>
            <a:r>
              <a:rPr lang="vi-VN" sz="2000" i="1" dirty="0">
                <a:solidFill>
                  <a:schemeClr val="bg1"/>
                </a:solidFill>
                <a:latin typeface="Times New Roman" pitchFamily="18" charset="0"/>
                <a:cs typeface="Times New Roman" pitchFamily="18" charset="0"/>
              </a:rPr>
              <a:t>Chọn câu trả lời đúng: Động tác dùng xà beng nhổ cây đinh ở một tấm ván dựa trên nguyên tắc:</a:t>
            </a:r>
            <a:br>
              <a:rPr lang="vi-VN"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
            </a:r>
            <a:br>
              <a:rPr lang="en-US" sz="2000" i="1" dirty="0">
                <a:solidFill>
                  <a:schemeClr val="bg1"/>
                </a:solidFill>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 xmlns:a16="http://schemas.microsoft.com/office/drawing/2014/main" id="{10269752-BAA4-450A-85E7-DB61BC0BDF96}"/>
              </a:ext>
            </a:extLst>
          </p:cNvPr>
          <p:cNvSpPr/>
          <p:nvPr/>
        </p:nvSpPr>
        <p:spPr>
          <a:xfrm>
            <a:off x="326130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a:t>
            </a:r>
            <a:r>
              <a:rPr lang="en-US" sz="2000" b="1" dirty="0">
                <a:solidFill>
                  <a:prstClr val="white"/>
                </a:solidFill>
                <a:latin typeface="Times New Roman" panose="02020603050405020304" pitchFamily="18" charset="0"/>
                <a:cs typeface="Times New Roman" panose="02020603050405020304" pitchFamily="18" charset="0"/>
              </a:rPr>
              <a:t>6</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50473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pPr>
              <a:lnSpc>
                <a:spcPct val="170000"/>
              </a:lnSpc>
            </a:pPr>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3" y="1519311"/>
            <a:ext cx="10081848" cy="4389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2" name="TextBox 1">
            <a:extLst>
              <a:ext uri="{FF2B5EF4-FFF2-40B4-BE49-F238E27FC236}">
                <a16:creationId xmlns="" xmlns:a16="http://schemas.microsoft.com/office/drawing/2014/main" id="{8E36221D-E591-46AC-82BC-DF6260F5C8C4}"/>
              </a:ext>
            </a:extLst>
          </p:cNvPr>
          <p:cNvSpPr txBox="1"/>
          <p:nvPr/>
        </p:nvSpPr>
        <p:spPr>
          <a:xfrm>
            <a:off x="1832802" y="2503335"/>
            <a:ext cx="3108960" cy="1938992"/>
          </a:xfrm>
          <a:prstGeom prst="rect">
            <a:avLst/>
          </a:prstGeom>
          <a:noFill/>
        </p:spPr>
        <p:txBody>
          <a:bodyPr wrap="square" rtlCol="0">
            <a:spAutoFit/>
          </a:bodyPr>
          <a:lstStyle/>
          <a:p>
            <a:pPr>
              <a:lnSpc>
                <a:spcPct val="150000"/>
              </a:lnSpc>
            </a:pPr>
            <a:r>
              <a:rPr lang="vi-VN" sz="2000" i="1" dirty="0">
                <a:solidFill>
                  <a:schemeClr val="bg1"/>
                </a:solidFill>
                <a:latin typeface="Times New Roman" pitchFamily="18" charset="0"/>
                <a:cs typeface="Times New Roman" pitchFamily="18" charset="0"/>
              </a:rPr>
              <a:t>A. </a:t>
            </a:r>
            <a:r>
              <a:rPr lang="vi-VN" sz="2000" i="1" dirty="0" err="1">
                <a:solidFill>
                  <a:schemeClr val="bg1"/>
                </a:solidFill>
                <a:latin typeface="Times New Roman" pitchFamily="18" charset="0"/>
                <a:cs typeface="Times New Roman" pitchFamily="18" charset="0"/>
              </a:rPr>
              <a:t>Ròng</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rọc</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cố</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định</a:t>
            </a:r>
            <a:r>
              <a:rPr lang="vi-VN" sz="2000" i="1" dirty="0">
                <a:solidFill>
                  <a:schemeClr val="bg1"/>
                </a:solidFill>
                <a:latin typeface="Times New Roman" pitchFamily="18" charset="0"/>
                <a:cs typeface="Times New Roman" pitchFamily="18" charset="0"/>
              </a:rPr>
              <a:t>. 	    </a:t>
            </a:r>
            <a:r>
              <a:rPr lang="en-US" sz="2000" i="1" dirty="0">
                <a:solidFill>
                  <a:schemeClr val="bg1"/>
                </a:solidFill>
                <a:latin typeface="Times New Roman" pitchFamily="18" charset="0"/>
                <a:cs typeface="Times New Roman" pitchFamily="18" charset="0"/>
              </a:rPr>
              <a:t/>
            </a:r>
            <a:br>
              <a:rPr lang="en-US" sz="2000" i="1" dirty="0">
                <a:solidFill>
                  <a:schemeClr val="bg1"/>
                </a:solidFill>
                <a:latin typeface="Times New Roman" pitchFamily="18" charset="0"/>
                <a:cs typeface="Times New Roman" pitchFamily="18" charset="0"/>
              </a:rPr>
            </a:br>
            <a:r>
              <a:rPr lang="vi-VN" sz="2000" i="1" dirty="0">
                <a:solidFill>
                  <a:schemeClr val="bg1"/>
                </a:solidFill>
                <a:latin typeface="Times New Roman" pitchFamily="18" charset="0"/>
                <a:cs typeface="Times New Roman" pitchFamily="18" charset="0"/>
              </a:rPr>
              <a:t>B. </a:t>
            </a:r>
            <a:r>
              <a:rPr lang="vi-VN" sz="2000" i="1" dirty="0" err="1">
                <a:solidFill>
                  <a:schemeClr val="bg1"/>
                </a:solidFill>
                <a:latin typeface="Times New Roman" pitchFamily="18" charset="0"/>
                <a:cs typeface="Times New Roman" pitchFamily="18" charset="0"/>
              </a:rPr>
              <a:t>Đòn</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bẩy</a:t>
            </a:r>
            <a:r>
              <a:rPr lang="vi-VN" sz="2000" i="1" dirty="0">
                <a:solidFill>
                  <a:schemeClr val="bg1"/>
                </a:solidFill>
                <a:latin typeface="Times New Roman" pitchFamily="18" charset="0"/>
                <a:cs typeface="Times New Roman" pitchFamily="18" charset="0"/>
              </a:rPr>
              <a:t>.              </a:t>
            </a:r>
            <a:r>
              <a:rPr lang="en-US" sz="2000" i="1" dirty="0">
                <a:solidFill>
                  <a:schemeClr val="bg1"/>
                </a:solidFill>
                <a:latin typeface="Times New Roman" pitchFamily="18" charset="0"/>
                <a:cs typeface="Times New Roman" pitchFamily="18" charset="0"/>
              </a:rPr>
              <a:t/>
            </a:r>
            <a:br>
              <a:rPr lang="en-US" sz="2000" i="1" dirty="0">
                <a:solidFill>
                  <a:schemeClr val="bg1"/>
                </a:solidFill>
                <a:latin typeface="Times New Roman" pitchFamily="18" charset="0"/>
                <a:cs typeface="Times New Roman" pitchFamily="18" charset="0"/>
              </a:rPr>
            </a:br>
            <a:r>
              <a:rPr lang="vi-VN" sz="2000" i="1" dirty="0">
                <a:solidFill>
                  <a:schemeClr val="bg1"/>
                </a:solidFill>
                <a:latin typeface="Times New Roman" pitchFamily="18" charset="0"/>
                <a:cs typeface="Times New Roman" pitchFamily="18" charset="0"/>
              </a:rPr>
              <a:t>C. </a:t>
            </a:r>
            <a:r>
              <a:rPr lang="vi-VN" sz="2000" i="1" dirty="0" err="1">
                <a:solidFill>
                  <a:schemeClr val="bg1"/>
                </a:solidFill>
                <a:latin typeface="Times New Roman" pitchFamily="18" charset="0"/>
                <a:cs typeface="Times New Roman" pitchFamily="18" charset="0"/>
              </a:rPr>
              <a:t>Mặt</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phẳng</a:t>
            </a:r>
            <a:r>
              <a:rPr lang="vi-VN" sz="2000" i="1" dirty="0">
                <a:solidFill>
                  <a:schemeClr val="bg1"/>
                </a:solidFill>
                <a:latin typeface="Times New Roman" pitchFamily="18" charset="0"/>
                <a:cs typeface="Times New Roman" pitchFamily="18" charset="0"/>
              </a:rPr>
              <a:t> nghiêng. 	        </a:t>
            </a:r>
            <a:r>
              <a:rPr lang="en-US" sz="2000" i="1" dirty="0">
                <a:solidFill>
                  <a:schemeClr val="bg1"/>
                </a:solidFill>
                <a:latin typeface="Times New Roman" pitchFamily="18" charset="0"/>
                <a:cs typeface="Times New Roman" pitchFamily="18" charset="0"/>
              </a:rPr>
              <a:t/>
            </a:r>
            <a:br>
              <a:rPr lang="en-US" sz="2000" i="1" dirty="0">
                <a:solidFill>
                  <a:schemeClr val="bg1"/>
                </a:solidFill>
                <a:latin typeface="Times New Roman" pitchFamily="18" charset="0"/>
                <a:cs typeface="Times New Roman" pitchFamily="18" charset="0"/>
              </a:rPr>
            </a:br>
            <a:r>
              <a:rPr lang="vi-VN" sz="2000" i="1" dirty="0">
                <a:solidFill>
                  <a:schemeClr val="bg1"/>
                </a:solidFill>
                <a:latin typeface="Times New Roman" pitchFamily="18" charset="0"/>
                <a:cs typeface="Times New Roman" pitchFamily="18" charset="0"/>
              </a:rPr>
              <a:t>D. </a:t>
            </a:r>
            <a:r>
              <a:rPr lang="vi-VN" sz="2000" i="1" dirty="0" err="1">
                <a:solidFill>
                  <a:schemeClr val="bg1"/>
                </a:solidFill>
                <a:latin typeface="Times New Roman" pitchFamily="18" charset="0"/>
                <a:cs typeface="Times New Roman" pitchFamily="18" charset="0"/>
              </a:rPr>
              <a:t>Ròng</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rọc</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động</a:t>
            </a:r>
            <a:r>
              <a:rPr lang="vi-VN" sz="2000" i="1" dirty="0">
                <a:solidFill>
                  <a:schemeClr val="bg1"/>
                </a:solidFill>
                <a:latin typeface="Times New Roman" pitchFamily="18" charset="0"/>
                <a:cs typeface="Times New Roman" pitchFamily="18" charset="0"/>
              </a:rPr>
              <a:t>.</a:t>
            </a:r>
            <a:endParaRPr lang="en-US" sz="2000" dirty="0">
              <a:solidFill>
                <a:schemeClr val="bg1"/>
              </a:solidFill>
            </a:endParaRPr>
          </a:p>
        </p:txBody>
      </p:sp>
      <p:sp>
        <p:nvSpPr>
          <p:cNvPr id="8" name="Oval 7">
            <a:extLst>
              <a:ext uri="{FF2B5EF4-FFF2-40B4-BE49-F238E27FC236}">
                <a16:creationId xmlns="" xmlns:a16="http://schemas.microsoft.com/office/drawing/2014/main" id="{33B7A2DB-C0FD-47C3-A0CF-FA4EA2121AB9}"/>
              </a:ext>
            </a:extLst>
          </p:cNvPr>
          <p:cNvSpPr/>
          <p:nvPr/>
        </p:nvSpPr>
        <p:spPr>
          <a:xfrm>
            <a:off x="1812794" y="3055929"/>
            <a:ext cx="383819" cy="416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58108" y="2028526"/>
            <a:ext cx="10532017" cy="2254888"/>
          </a:xfrm>
        </p:spPr>
        <p:txBody>
          <a:bodyPr>
            <a:noAutofit/>
          </a:bodyPr>
          <a:lstStyle/>
          <a:p>
            <a:pPr marL="625475" indent="-625475" algn="l">
              <a:lnSpc>
                <a:spcPct val="150000"/>
              </a:lnSpc>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8:</a:t>
            </a:r>
            <a:r>
              <a:rPr lang="en-US" sz="2000" dirty="0">
                <a:solidFill>
                  <a:srgbClr val="00B0F0"/>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Chọn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câu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trả</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đúng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Khi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chèo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thuyền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bằng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chèo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khoảng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cách</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từ</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điểm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tay</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cầm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chèo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đến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điểm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buộc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chèo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thường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ngắn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hơn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từ</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điểm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buộc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chèo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đến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đầu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chèo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để</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endParaRPr lang="en-US" sz="2000" dirty="0">
              <a:solidFill>
                <a:schemeClr val="bg1"/>
              </a:solidFill>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 xmlns:a16="http://schemas.microsoft.com/office/drawing/2014/main" id="{10269752-BAA4-450A-85E7-DB61BC0BDF96}"/>
              </a:ext>
            </a:extLst>
          </p:cNvPr>
          <p:cNvSpPr/>
          <p:nvPr/>
        </p:nvSpPr>
        <p:spPr>
          <a:xfrm>
            <a:off x="300222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a:t>
            </a:r>
            <a:r>
              <a:rPr lang="en-US" sz="2000" b="1" dirty="0">
                <a:solidFill>
                  <a:prstClr val="white"/>
                </a:solidFill>
                <a:latin typeface="Times New Roman" panose="02020603050405020304" pitchFamily="18" charset="0"/>
                <a:cs typeface="Times New Roman" panose="02020603050405020304" pitchFamily="18" charset="0"/>
              </a:rPr>
              <a:t>6</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pPr>
              <a:lnSpc>
                <a:spcPct val="170000"/>
              </a:lnSpc>
            </a:pPr>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2" y="1519311"/>
            <a:ext cx="10494499" cy="4389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Oval 7">
            <a:extLst>
              <a:ext uri="{FF2B5EF4-FFF2-40B4-BE49-F238E27FC236}">
                <a16:creationId xmlns="" xmlns:a16="http://schemas.microsoft.com/office/drawing/2014/main" id="{E96CEACB-9AE9-4DB2-8B9B-0E8049FCD527}"/>
              </a:ext>
            </a:extLst>
          </p:cNvPr>
          <p:cNvSpPr/>
          <p:nvPr/>
        </p:nvSpPr>
        <p:spPr>
          <a:xfrm>
            <a:off x="2119581" y="4015923"/>
            <a:ext cx="383819" cy="416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 xmlns:a16="http://schemas.microsoft.com/office/drawing/2014/main" id="{0E067BC4-4808-482F-B22D-C910D9A47055}"/>
              </a:ext>
            </a:extLst>
          </p:cNvPr>
          <p:cNvSpPr txBox="1"/>
          <p:nvPr/>
        </p:nvSpPr>
        <p:spPr>
          <a:xfrm>
            <a:off x="2164544" y="2538061"/>
            <a:ext cx="5335212" cy="1938992"/>
          </a:xfrm>
          <a:prstGeom prst="rect">
            <a:avLst/>
          </a:prstGeom>
          <a:noFill/>
        </p:spPr>
        <p:txBody>
          <a:bodyPr wrap="square" rtlCol="0">
            <a:spAutoFit/>
          </a:bodyPr>
          <a:lstStyle/>
          <a:p>
            <a:pPr>
              <a:lnSpc>
                <a:spcPct val="150000"/>
              </a:lnSpc>
            </a:pPr>
            <a:r>
              <a:rPr lang="en-US" sz="2000" i="1" dirty="0">
                <a:solidFill>
                  <a:schemeClr val="bg1"/>
                </a:solidFill>
                <a:latin typeface="Times New Roman" pitchFamily="18" charset="0"/>
                <a:cs typeface="Times New Roman" pitchFamily="18" charset="0"/>
              </a:rPr>
              <a:t>A. </a:t>
            </a:r>
            <a:r>
              <a:rPr lang="en-US" sz="2000" i="1" dirty="0" err="1">
                <a:solidFill>
                  <a:schemeClr val="bg1"/>
                </a:solidFill>
                <a:latin typeface="Times New Roman" pitchFamily="18" charset="0"/>
                <a:cs typeface="Times New Roman" pitchFamily="18" charset="0"/>
              </a:rPr>
              <a:t>Người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chèo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thuyền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có</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cầm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được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tay</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chèo</a:t>
            </a:r>
            <a:r>
              <a:rPr lang="en-US" sz="2000" i="1" dirty="0">
                <a:solidFill>
                  <a:schemeClr val="bg1"/>
                </a:solidFill>
                <a:latin typeface="Times New Roman" pitchFamily="18" charset="0"/>
                <a:cs typeface="Times New Roman" pitchFamily="18" charset="0"/>
              </a:rPr>
              <a:t>.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B. </a:t>
            </a:r>
            <a:r>
              <a:rPr lang="en-US" sz="2000" i="1" dirty="0" err="1">
                <a:solidFill>
                  <a:schemeClr val="bg1"/>
                </a:solidFill>
                <a:latin typeface="Times New Roman" pitchFamily="18" charset="0"/>
                <a:cs typeface="Times New Roman" pitchFamily="18" charset="0"/>
              </a:rPr>
              <a:t>Chèo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thuyền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nhanh</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hơn</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C. </a:t>
            </a:r>
            <a:r>
              <a:rPr lang="en-US" sz="2000" i="1" dirty="0" err="1">
                <a:solidFill>
                  <a:schemeClr val="bg1"/>
                </a:solidFill>
                <a:latin typeface="Times New Roman" pitchFamily="18" charset="0"/>
                <a:cs typeface="Times New Roman" pitchFamily="18" charset="0"/>
              </a:rPr>
              <a:t>Ngư</a:t>
            </a:r>
            <a:r>
              <a:rPr lang="vi-VN" sz="2000" i="1" dirty="0">
                <a:solidFill>
                  <a:schemeClr val="bg1"/>
                </a:solidFill>
                <a:latin typeface="Times New Roman" pitchFamily="18" charset="0"/>
                <a:cs typeface="Times New Roman" pitchFamily="18" charset="0"/>
              </a:rPr>
              <a:t>ờ</a:t>
            </a:r>
            <a:r>
              <a:rPr lang="en-US" sz="2000" i="1" dirty="0" err="1">
                <a:solidFill>
                  <a:schemeClr val="bg1"/>
                </a:solidFill>
                <a:latin typeface="Times New Roman" pitchFamily="18" charset="0"/>
                <a:cs typeface="Times New Roman" pitchFamily="18" charset="0"/>
              </a:rPr>
              <a:t>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chèo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thuyền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ít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bị</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mệt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khi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chèo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thuyền</a:t>
            </a:r>
            <a:r>
              <a:rPr lang="en-US" sz="2000" i="1" dirty="0">
                <a:solidFill>
                  <a:schemeClr val="bg1"/>
                </a:solidFill>
                <a:latin typeface="Times New Roman" pitchFamily="18" charset="0"/>
                <a:cs typeface="Times New Roman" pitchFamily="18" charset="0"/>
              </a:rPr>
              <a:t>.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D. </a:t>
            </a:r>
            <a:r>
              <a:rPr lang="en-US" sz="2000" i="1" dirty="0" err="1">
                <a:solidFill>
                  <a:schemeClr val="bg1"/>
                </a:solidFill>
                <a:latin typeface="Times New Roman" pitchFamily="18" charset="0"/>
                <a:cs typeface="Times New Roman" pitchFamily="18" charset="0"/>
              </a:rPr>
              <a:t>Để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dễ</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dàng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điều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khiển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chèo</a:t>
            </a:r>
            <a:r>
              <a:rPr lang="en-US" sz="2000" i="1" dirty="0">
                <a:solidFill>
                  <a:schemeClr val="bg1"/>
                </a:solidFill>
                <a:latin typeface="Times New Roman" pitchFamily="18" charset="0"/>
                <a:cs typeface="Times New Roman" pitchFamily="18" charset="0"/>
              </a:rPr>
              <a:t>.</a:t>
            </a:r>
            <a:endParaRPr lang="en-US" sz="2000" dirty="0">
              <a:solidFill>
                <a:schemeClr val="bg1"/>
              </a:solidFill>
            </a:endParaRPr>
          </a:p>
        </p:txBody>
      </p:sp>
      <p:pic>
        <p:nvPicPr>
          <p:cNvPr id="14" name="Picture 13" descr="A close up of a boat&#10;&#10;Description automatically generated">
            <a:extLst>
              <a:ext uri="{FF2B5EF4-FFF2-40B4-BE49-F238E27FC236}">
                <a16:creationId xmlns="" xmlns:a16="http://schemas.microsoft.com/office/drawing/2014/main" id="{D6431C72-089D-4C6A-85D9-D92B325F2C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8293" y="3021095"/>
            <a:ext cx="3719015" cy="2150661"/>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8867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51152" y="3048110"/>
            <a:ext cx="10363200" cy="1848498"/>
          </a:xfrm>
        </p:spPr>
        <p:txBody>
          <a:bodyPr>
            <a:noAutofit/>
          </a:bodyPr>
          <a:lstStyle/>
          <a:p>
            <a:pPr marL="579438" indent="-579438" algn="l">
              <a:lnSpc>
                <a:spcPct val="150000"/>
              </a:lnSpc>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9:</a:t>
            </a:r>
            <a:r>
              <a:rPr lang="en-US" sz="2000" dirty="0">
                <a:solidFill>
                  <a:srgbClr val="00B0F0"/>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Chọn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câu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trả</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đúng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cân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nào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sau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đây</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không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dùng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nguyên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tắc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đòn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bẩy</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A. </a:t>
            </a:r>
            <a:r>
              <a:rPr lang="en-US" sz="2000" i="1" dirty="0" err="1">
                <a:solidFill>
                  <a:schemeClr val="bg1"/>
                </a:solidFill>
                <a:latin typeface="Times New Roman" pitchFamily="18" charset="0"/>
                <a:cs typeface="Times New Roman" pitchFamily="18" charset="0"/>
              </a:rPr>
              <a:t>Cân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Rôbecvan</a:t>
            </a:r>
            <a:r>
              <a:rPr lang="en-US" sz="2000" i="1" dirty="0">
                <a:solidFill>
                  <a:schemeClr val="bg1"/>
                </a:solidFill>
                <a:latin typeface="Times New Roman" pitchFamily="18" charset="0"/>
                <a:cs typeface="Times New Roman" pitchFamily="18" charset="0"/>
              </a:rPr>
              <a:t>.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B. </a:t>
            </a:r>
            <a:r>
              <a:rPr lang="en-US" sz="2000" i="1" dirty="0" err="1">
                <a:solidFill>
                  <a:schemeClr val="bg1"/>
                </a:solidFill>
                <a:latin typeface="Times New Roman" pitchFamily="18" charset="0"/>
                <a:cs typeface="Times New Roman" pitchFamily="18" charset="0"/>
              </a:rPr>
              <a:t>Cân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đòn</a:t>
            </a:r>
            <a:r>
              <a:rPr lang="en-US" sz="2000" i="1" dirty="0">
                <a:solidFill>
                  <a:schemeClr val="bg1"/>
                </a:solidFill>
                <a:latin typeface="Times New Roman" pitchFamily="18" charset="0"/>
                <a:cs typeface="Times New Roman" pitchFamily="18" charset="0"/>
              </a:rPr>
              <a:t>.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C. </a:t>
            </a:r>
            <a:r>
              <a:rPr lang="en-US" sz="2000" i="1" dirty="0" err="1">
                <a:solidFill>
                  <a:schemeClr val="bg1"/>
                </a:solidFill>
                <a:latin typeface="Times New Roman" pitchFamily="18" charset="0"/>
                <a:cs typeface="Times New Roman" pitchFamily="18" charset="0"/>
              </a:rPr>
              <a:t>Cân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đĩa</a:t>
            </a:r>
            <a:r>
              <a:rPr lang="en-US" sz="2000" i="1" dirty="0">
                <a:solidFill>
                  <a:schemeClr val="bg1"/>
                </a:solidFill>
                <a:latin typeface="Times New Roman" pitchFamily="18" charset="0"/>
                <a:cs typeface="Times New Roman" pitchFamily="18" charset="0"/>
              </a:rPr>
              <a:t>.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D. </a:t>
            </a:r>
            <a:r>
              <a:rPr lang="en-US" sz="2000" i="1" dirty="0" err="1">
                <a:solidFill>
                  <a:schemeClr val="bg1"/>
                </a:solidFill>
                <a:latin typeface="Times New Roman" pitchFamily="18" charset="0"/>
                <a:cs typeface="Times New Roman" pitchFamily="18" charset="0"/>
              </a:rPr>
              <a:t>Cân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đồng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hồ</a:t>
            </a:r>
            <a:r>
              <a:rPr lang="en-US" sz="2000" i="1" dirty="0">
                <a:solidFill>
                  <a:schemeClr val="bg1"/>
                </a:solidFill>
                <a:latin typeface="Times New Roman" pitchFamily="18" charset="0"/>
                <a:cs typeface="Times New Roman" pitchFamily="18" charset="0"/>
              </a:rPr>
              <a:t>.</a:t>
            </a:r>
            <a:r>
              <a:rPr lang="en-US" sz="2000" i="1" dirty="0">
                <a:solidFill>
                  <a:srgbClr val="FFFF00"/>
                </a:solidFill>
                <a:latin typeface="Times New Roman" pitchFamily="18" charset="0"/>
                <a:cs typeface="Times New Roman" pitchFamily="18" charset="0"/>
              </a:rPr>
              <a:t/>
            </a:r>
            <a:br>
              <a:rPr lang="en-US" sz="2000" i="1" dirty="0">
                <a:solidFill>
                  <a:srgbClr val="FFFF00"/>
                </a:solidFill>
                <a:latin typeface="Times New Roman" pitchFamily="18" charset="0"/>
                <a:cs typeface="Times New Roman" pitchFamily="18" charset="0"/>
              </a:rPr>
            </a:br>
            <a:r>
              <a:rPr lang="en-US" sz="2000" dirty="0"/>
              <a:t/>
            </a:r>
            <a:br>
              <a:rPr lang="en-US" sz="2000" dirty="0"/>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 xmlns:a16="http://schemas.microsoft.com/office/drawing/2014/main" id="{10269752-BAA4-450A-85E7-DB61BC0BDF96}"/>
              </a:ext>
            </a:extLst>
          </p:cNvPr>
          <p:cNvSpPr/>
          <p:nvPr/>
        </p:nvSpPr>
        <p:spPr>
          <a:xfrm>
            <a:off x="300222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a:t>
            </a:r>
            <a:r>
              <a:rPr lang="en-US" sz="2000" b="1" dirty="0">
                <a:solidFill>
                  <a:prstClr val="white"/>
                </a:solidFill>
                <a:latin typeface="Times New Roman" panose="02020603050405020304" pitchFamily="18" charset="0"/>
                <a:cs typeface="Times New Roman" panose="02020603050405020304" pitchFamily="18" charset="0"/>
              </a:rPr>
              <a:t>6</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pPr>
              <a:lnSpc>
                <a:spcPct val="170000"/>
              </a:lnSpc>
            </a:pPr>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2" y="1519311"/>
            <a:ext cx="10494499" cy="4389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Oval 7">
            <a:extLst>
              <a:ext uri="{FF2B5EF4-FFF2-40B4-BE49-F238E27FC236}">
                <a16:creationId xmlns="" xmlns:a16="http://schemas.microsoft.com/office/drawing/2014/main" id="{20E6F8CF-2236-4A72-A655-0EC64F3DB53C}"/>
              </a:ext>
            </a:extLst>
          </p:cNvPr>
          <p:cNvSpPr/>
          <p:nvPr/>
        </p:nvSpPr>
        <p:spPr>
          <a:xfrm>
            <a:off x="1488669" y="3555457"/>
            <a:ext cx="383819" cy="416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1245882"/>
            <a:ext cx="12192000" cy="5630779"/>
          </a:xfrm>
          <a:prstGeom prst="rect">
            <a:avLst/>
          </a:prstGeom>
        </p:spPr>
      </p:pic>
      <p:sp>
        <p:nvSpPr>
          <p:cNvPr id="3" name="Content Placeholder 2"/>
          <p:cNvSpPr>
            <a:spLocks noGrp="1"/>
          </p:cNvSpPr>
          <p:nvPr>
            <p:ph idx="1"/>
          </p:nvPr>
        </p:nvSpPr>
        <p:spPr>
          <a:xfrm>
            <a:off x="1752600" y="581608"/>
            <a:ext cx="8915400" cy="3276600"/>
          </a:xfrm>
        </p:spPr>
        <p:txBody>
          <a:bodyPr>
            <a:normAutofit/>
            <a:scene3d>
              <a:camera prst="orthographicFront"/>
              <a:lightRig rig="threePt" dir="t"/>
            </a:scene3d>
            <a:sp3d extrusionH="57150">
              <a:bevelT w="38100" h="38100" prst="angle"/>
            </a:sp3d>
          </a:bodyPr>
          <a:lstStyle/>
          <a:p>
            <a:pPr marL="0" indent="0" algn="ctr">
              <a:buNone/>
            </a:pPr>
            <a:endParaRPr lang="en-US" sz="4400" b="1" dirty="0">
              <a:solidFill>
                <a:srgbClr val="00B050"/>
              </a:solidFill>
              <a:effectLst>
                <a:outerShdw blurRad="88900" dist="50800" dir="8100000" sx="83000" sy="83000" algn="ctr" rotWithShape="0">
                  <a:srgbClr val="000000">
                    <a:alpha val="0"/>
                  </a:srgbClr>
                </a:outerShdw>
              </a:effectLst>
              <a:latin typeface="Times New Roman" panose="02020603050405020304" pitchFamily="18" charset="0"/>
              <a:cs typeface="Times New Roman" panose="02020603050405020304" pitchFamily="18" charset="0"/>
            </a:endParaRPr>
          </a:p>
          <a:p>
            <a:pPr marL="0" indent="0">
              <a:buNone/>
            </a:pPr>
            <a:r>
              <a:rPr lang="en-US" sz="2400" b="1" dirty="0">
                <a:solidFill>
                  <a:srgbClr val="92D050"/>
                </a:solidFill>
                <a:effectLst>
                  <a:outerShdw blurRad="88900" dist="50800" dir="8100000" sx="83000" sy="83000" algn="ctr" rotWithShape="0">
                    <a:srgbClr val="000000">
                      <a:alpha val="0"/>
                    </a:srgbClr>
                  </a:outerShdw>
                </a:effectLst>
                <a:latin typeface="Times New Roman" panose="02020603050405020304" pitchFamily="18" charset="0"/>
                <a:cs typeface="Times New Roman" panose="02020603050405020304" pitchFamily="18" charset="0"/>
              </a:rPr>
              <a:t>           </a:t>
            </a:r>
          </a:p>
        </p:txBody>
      </p:sp>
      <p:sp>
        <p:nvSpPr>
          <p:cNvPr id="5" name="Rectangle 4">
            <a:extLst>
              <a:ext uri="{FF2B5EF4-FFF2-40B4-BE49-F238E27FC236}">
                <a16:creationId xmlns="" xmlns:a16="http://schemas.microsoft.com/office/drawing/2014/main" id="{FEE35091-D48A-4A19-B80C-1CF29B0A44D0}"/>
              </a:ext>
            </a:extLst>
          </p:cNvPr>
          <p:cNvSpPr/>
          <p:nvPr/>
        </p:nvSpPr>
        <p:spPr>
          <a:xfrm>
            <a:off x="2286002" y="435115"/>
            <a:ext cx="8866887" cy="707886"/>
          </a:xfrm>
          <a:prstGeom prst="rect">
            <a:avLst/>
          </a:prstGeom>
          <a:noFill/>
        </p:spPr>
        <p:txBody>
          <a:bodyPr wrap="square" lIns="91440" tIns="45720" rIns="91440" bIns="45720">
            <a:spAutoFit/>
          </a:bodyPr>
          <a:lstStyle/>
          <a:p>
            <a:pPr algn="ctr"/>
            <a:r>
              <a:rPr lang="en-US" sz="4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CHÀO MỪNG </a:t>
            </a:r>
            <a:r>
              <a:rPr lang="en-US" sz="4000" b="1">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CÁC </a:t>
            </a:r>
            <a:r>
              <a:rPr lang="en-US" sz="4000" b="1"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CON </a:t>
            </a:r>
            <a:r>
              <a:rPr lang="en-US" sz="40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HỌC SINH </a:t>
            </a:r>
          </a:p>
        </p:txBody>
      </p:sp>
      <p:pic>
        <p:nvPicPr>
          <p:cNvPr id="4" name="Picture 3"/>
          <p:cNvPicPr>
            <a:picLocks noChangeAspect="1"/>
          </p:cNvPicPr>
          <p:nvPr/>
        </p:nvPicPr>
        <p:blipFill>
          <a:blip r:embed="rId3"/>
          <a:stretch>
            <a:fillRect/>
          </a:stretch>
        </p:blipFill>
        <p:spPr>
          <a:xfrm>
            <a:off x="1583655" y="2757162"/>
            <a:ext cx="4247756" cy="3087984"/>
          </a:xfrm>
          <a:prstGeom prst="rect">
            <a:avLst/>
          </a:prstGeom>
        </p:spPr>
      </p:pic>
      <p:sp>
        <p:nvSpPr>
          <p:cNvPr id="6" name="Rectangle 5">
            <a:extLst>
              <a:ext uri="{FF2B5EF4-FFF2-40B4-BE49-F238E27FC236}">
                <a16:creationId xmlns="" xmlns:a16="http://schemas.microsoft.com/office/drawing/2014/main" id="{293F712E-EDE6-42BA-B7A8-4C8D1F226216}"/>
              </a:ext>
            </a:extLst>
          </p:cNvPr>
          <p:cNvSpPr/>
          <p:nvPr/>
        </p:nvSpPr>
        <p:spPr>
          <a:xfrm>
            <a:off x="5105401" y="2030996"/>
            <a:ext cx="5500673" cy="1323439"/>
          </a:xfrm>
          <a:prstGeom prst="rect">
            <a:avLst/>
          </a:prstGeom>
        </p:spPr>
        <p:txBody>
          <a:bodyPr wrap="none">
            <a:spAutoFit/>
          </a:bodyPr>
          <a:lstStyle/>
          <a:p>
            <a:pPr algn="ctr"/>
            <a:r>
              <a:rPr lang="en-US" sz="4800" dirty="0">
                <a:solidFill>
                  <a:srgbClr val="FF0000"/>
                </a:solidFill>
                <a:latin typeface="Times New Roman" panose="02020603050405020304" pitchFamily="18" charset="0"/>
                <a:cs typeface="Times New Roman" panose="02020603050405020304" pitchFamily="18" charset="0"/>
              </a:rPr>
              <a:t> </a:t>
            </a:r>
            <a:r>
              <a:rPr lang="en-US" sz="4400" b="1" dirty="0">
                <a:solidFill>
                  <a:srgbClr val="FFFF00"/>
                </a:solidFill>
                <a:latin typeface="Times New Roman" panose="02020603050405020304" pitchFamily="18" charset="0"/>
                <a:cs typeface="Times New Roman" panose="02020603050405020304" pitchFamily="18" charset="0"/>
              </a:rPr>
              <a:t>HỌC TRỰC TUYẾN</a:t>
            </a:r>
          </a:p>
          <a:p>
            <a:pPr algn="ctr"/>
            <a:r>
              <a:rPr lang="en-US" sz="3200" b="1" dirty="0">
                <a:solidFill>
                  <a:srgbClr val="FFFF00"/>
                </a:solidFill>
                <a:latin typeface="Times New Roman" panose="02020603050405020304" pitchFamily="18" charset="0"/>
                <a:cs typeface="Times New Roman" panose="02020603050405020304" pitchFamily="18" charset="0"/>
              </a:rPr>
              <a:t>MÔN: VẬT LÝ 6</a:t>
            </a:r>
          </a:p>
        </p:txBody>
      </p:sp>
      <p:sp>
        <p:nvSpPr>
          <p:cNvPr id="7" name="TextBox 6">
            <a:extLst>
              <a:ext uri="{FF2B5EF4-FFF2-40B4-BE49-F238E27FC236}">
                <a16:creationId xmlns="" xmlns:a16="http://schemas.microsoft.com/office/drawing/2014/main" id="{6E22E653-36E9-4B9A-AAF2-BDFD62E86DCD}"/>
              </a:ext>
            </a:extLst>
          </p:cNvPr>
          <p:cNvSpPr txBox="1"/>
          <p:nvPr/>
        </p:nvSpPr>
        <p:spPr>
          <a:xfrm>
            <a:off x="4749501" y="3941073"/>
            <a:ext cx="6878827" cy="954107"/>
          </a:xfrm>
          <a:prstGeom prst="rect">
            <a:avLst/>
          </a:prstGeom>
          <a:noFill/>
        </p:spPr>
        <p:txBody>
          <a:bodyPr wrap="square" rtlCol="0">
            <a:spAutoFit/>
          </a:bodyPr>
          <a:lstStyle/>
          <a:p>
            <a:pPr algn="ctr"/>
            <a:r>
              <a:rPr lang="en-US" sz="2800" dirty="0" err="1">
                <a:solidFill>
                  <a:schemeClr val="bg1"/>
                </a:solidFill>
                <a:latin typeface="Times New Roman" panose="02020603050405020304" pitchFamily="18" charset="0"/>
                <a:cs typeface="Times New Roman" panose="02020603050405020304" pitchFamily="18" charset="0"/>
              </a:rPr>
              <a:t>Giáo</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viên</a:t>
            </a:r>
            <a:r>
              <a:rPr lang="en-US" sz="2800">
                <a:solidFill>
                  <a:schemeClr val="bg1"/>
                </a:solidFill>
                <a:latin typeface="Times New Roman" panose="02020603050405020304" pitchFamily="18" charset="0"/>
                <a:cs typeface="Times New Roman" panose="02020603050405020304" pitchFamily="18" charset="0"/>
              </a:rPr>
              <a:t>: </a:t>
            </a:r>
            <a:r>
              <a:rPr lang="en-US" sz="2800" smtClean="0">
                <a:solidFill>
                  <a:schemeClr val="bg1"/>
                </a:solidFill>
                <a:latin typeface="Times New Roman" panose="02020603050405020304" pitchFamily="18" charset="0"/>
                <a:cs typeface="Times New Roman" panose="02020603050405020304" pitchFamily="18" charset="0"/>
              </a:rPr>
              <a:t>Phạm Thanh Minh</a:t>
            </a:r>
            <a:endParaRPr lang="en-US" sz="2800" dirty="0">
              <a:solidFill>
                <a:schemeClr val="bg1"/>
              </a:solidFill>
              <a:latin typeface="Times New Roman" panose="02020603050405020304" pitchFamily="18" charset="0"/>
              <a:cs typeface="Times New Roman" panose="02020603050405020304" pitchFamily="18" charset="0"/>
            </a:endParaRPr>
          </a:p>
          <a:p>
            <a:pPr algn="ctr"/>
            <a:r>
              <a:rPr lang="en-US" sz="2800" dirty="0" err="1">
                <a:solidFill>
                  <a:schemeClr val="bg1"/>
                </a:solidFill>
                <a:latin typeface="Times New Roman" panose="02020603050405020304" pitchFamily="18" charset="0"/>
                <a:cs typeface="Times New Roman" panose="02020603050405020304" pitchFamily="18" charset="0"/>
              </a:rPr>
              <a:t>Tổ</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Tự</a:t>
            </a:r>
            <a:r>
              <a:rPr lang="en-US" sz="2800" dirty="0">
                <a:solidFill>
                  <a:schemeClr val="bg1"/>
                </a:solidFill>
                <a:latin typeface="Times New Roman" panose="02020603050405020304" pitchFamily="18" charset="0"/>
                <a:cs typeface="Times New Roman" panose="02020603050405020304" pitchFamily="18" charset="0"/>
              </a:rPr>
              <a:t> </a:t>
            </a:r>
            <a:r>
              <a:rPr lang="en-US" sz="2800" dirty="0" err="1">
                <a:solidFill>
                  <a:schemeClr val="bg1"/>
                </a:solidFill>
                <a:latin typeface="Times New Roman" panose="02020603050405020304" pitchFamily="18" charset="0"/>
                <a:cs typeface="Times New Roman" panose="02020603050405020304" pitchFamily="18" charset="0"/>
              </a:rPr>
              <a:t>Nhiên</a:t>
            </a:r>
            <a:r>
              <a:rPr lang="en-US" sz="2800" dirty="0">
                <a:solidFill>
                  <a:schemeClr val="bg1"/>
                </a:solidFill>
                <a:latin typeface="Times New Roman" panose="02020603050405020304" pitchFamily="18" charset="0"/>
                <a:cs typeface="Times New Roman" panose="02020603050405020304" pitchFamily="18" charset="0"/>
              </a:rPr>
              <a:t> 2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011" y="114543"/>
            <a:ext cx="1031708" cy="1031708"/>
          </a:xfrm>
          <a:prstGeom prst="rect">
            <a:avLst/>
          </a:prstGeom>
        </p:spPr>
      </p:pic>
    </p:spTree>
    <p:extLst>
      <p:ext uri="{BB962C8B-B14F-4D97-AF65-F5344CB8AC3E}">
        <p14:creationId xmlns:p14="http://schemas.microsoft.com/office/powerpoint/2010/main" val="42028279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61291" y="2631208"/>
            <a:ext cx="10363200" cy="1848498"/>
          </a:xfrm>
        </p:spPr>
        <p:txBody>
          <a:bodyPr>
            <a:noAutofit/>
          </a:bodyPr>
          <a:lstStyle/>
          <a:p>
            <a:pPr marL="517525" indent="-517525" algn="l">
              <a:lnSpc>
                <a:spcPct val="150000"/>
              </a:lnSpc>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10:</a:t>
            </a:r>
            <a:r>
              <a:rPr lang="en-US" sz="2000" dirty="0">
                <a:solidFill>
                  <a:srgbClr val="00B0F0"/>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Chọn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câu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trả</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đúng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sao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kéo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cắt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kim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loại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kìm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cộng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lực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phải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có</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tay</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cầm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dài</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A. </a:t>
            </a:r>
            <a:r>
              <a:rPr lang="en-US" sz="2000" i="1" dirty="0" err="1">
                <a:solidFill>
                  <a:schemeClr val="bg1"/>
                </a:solidFill>
                <a:latin typeface="Times New Roman" pitchFamily="18" charset="0"/>
                <a:cs typeface="Times New Roman" pitchFamily="18" charset="0"/>
              </a:rPr>
              <a:t>Để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dễ</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cầm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hơn</a:t>
            </a:r>
            <a:r>
              <a:rPr lang="en-US" sz="2000" i="1" dirty="0">
                <a:solidFill>
                  <a:schemeClr val="bg1"/>
                </a:solidFill>
                <a:latin typeface="Times New Roman" pitchFamily="18" charset="0"/>
                <a:cs typeface="Times New Roman" pitchFamily="18" charset="0"/>
              </a:rPr>
              <a:t>.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B. </a:t>
            </a:r>
            <a:r>
              <a:rPr lang="en-US" sz="2000" i="1" dirty="0" err="1">
                <a:solidFill>
                  <a:schemeClr val="bg1"/>
                </a:solidFill>
                <a:latin typeface="Times New Roman" pitchFamily="18" charset="0"/>
                <a:cs typeface="Times New Roman" pitchFamily="18" charset="0"/>
              </a:rPr>
              <a:t>Để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cắt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dễ</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dàng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hơn</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C. </a:t>
            </a:r>
            <a:r>
              <a:rPr lang="en-US" sz="2000" i="1" dirty="0" err="1">
                <a:solidFill>
                  <a:schemeClr val="bg1"/>
                </a:solidFill>
                <a:latin typeface="Times New Roman" pitchFamily="18" charset="0"/>
                <a:cs typeface="Times New Roman" pitchFamily="18" charset="0"/>
              </a:rPr>
              <a:t>Để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tay</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tác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dụng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lực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nhỏ</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hơn</a:t>
            </a:r>
            <a:r>
              <a:rPr lang="en-US" sz="2000" i="1" dirty="0">
                <a:solidFill>
                  <a:schemeClr val="bg1"/>
                </a:solidFill>
                <a:latin typeface="Times New Roman" pitchFamily="18" charset="0"/>
                <a:cs typeface="Times New Roman" pitchFamily="18" charset="0"/>
              </a:rPr>
              <a:t>. 	</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D</a:t>
            </a:r>
            <a:r>
              <a:rPr lang="en-US" sz="2000" i="1">
                <a:solidFill>
                  <a:schemeClr val="bg1"/>
                </a:solidFill>
                <a:latin typeface="Times New Roman" pitchFamily="18" charset="0"/>
                <a:cs typeface="Times New Roman" pitchFamily="18" charset="0"/>
              </a:rPr>
              <a:t>. </a:t>
            </a:r>
            <a:r>
              <a:rPr lang="en-US" sz="2000" i="1" smtClean="0">
                <a:solidFill>
                  <a:schemeClr val="bg1"/>
                </a:solidFill>
                <a:latin typeface="Times New Roman" pitchFamily="18" charset="0"/>
                <a:cs typeface="Times New Roman" pitchFamily="18" charset="0"/>
              </a:rPr>
              <a:t>Để cắt nhanh hơn.</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 xmlns:a16="http://schemas.microsoft.com/office/drawing/2014/main" id="{10269752-BAA4-450A-85E7-DB61BC0BDF96}"/>
              </a:ext>
            </a:extLst>
          </p:cNvPr>
          <p:cNvSpPr/>
          <p:nvPr/>
        </p:nvSpPr>
        <p:spPr>
          <a:xfrm>
            <a:off x="300222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a:t>
            </a:r>
            <a:r>
              <a:rPr lang="en-US" sz="2000" b="1" dirty="0">
                <a:solidFill>
                  <a:prstClr val="white"/>
                </a:solidFill>
                <a:latin typeface="Times New Roman" panose="02020603050405020304" pitchFamily="18" charset="0"/>
                <a:cs typeface="Times New Roman" panose="02020603050405020304" pitchFamily="18" charset="0"/>
              </a:rPr>
              <a:t>6</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pPr>
              <a:lnSpc>
                <a:spcPct val="170000"/>
              </a:lnSpc>
            </a:pPr>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2" y="1519311"/>
            <a:ext cx="10494499" cy="4389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Oval 7">
            <a:extLst>
              <a:ext uri="{FF2B5EF4-FFF2-40B4-BE49-F238E27FC236}">
                <a16:creationId xmlns="" xmlns:a16="http://schemas.microsoft.com/office/drawing/2014/main" id="{951DE8F9-5626-48B8-8FFC-198BF100ECC5}"/>
              </a:ext>
            </a:extLst>
          </p:cNvPr>
          <p:cNvSpPr/>
          <p:nvPr/>
        </p:nvSpPr>
        <p:spPr>
          <a:xfrm>
            <a:off x="1447118" y="2683139"/>
            <a:ext cx="383819" cy="416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28858" y="2287578"/>
            <a:ext cx="10363200" cy="1848498"/>
          </a:xfrm>
        </p:spPr>
        <p:txBody>
          <a:bodyPr>
            <a:noAutofit/>
          </a:bodyPr>
          <a:lstStyle/>
          <a:p>
            <a:pPr marL="350838" indent="-350838" algn="l">
              <a:lnSpc>
                <a:spcPct val="150000"/>
              </a:lnSpc>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11:</a:t>
            </a:r>
            <a:r>
              <a:rPr lang="en-US" sz="2000" dirty="0">
                <a:solidFill>
                  <a:srgbClr val="00B0F0"/>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Chọn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câu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trả</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đúng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mở</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các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hộp</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sữa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hộp</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bánh</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người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thường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dùng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các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vật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cứng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như</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dao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thìa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muỗng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nạy</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nắp</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hộp</a:t>
            </a:r>
            <a:r>
              <a:rPr lang="en-US" sz="2000" i="1" dirty="0">
                <a:solidFill>
                  <a:schemeClr val="bg1"/>
                </a:solidFill>
                <a:latin typeface="Times New Roman" pitchFamily="18" charset="0"/>
                <a:cs typeface="Times New Roman" pitchFamily="18" charset="0"/>
              </a:rPr>
              <a:t>. Đ</a:t>
            </a:r>
            <a:r>
              <a:rPr lang="vi-VN" sz="2000" i="1" dirty="0">
                <a:solidFill>
                  <a:schemeClr val="bg1"/>
                </a:solidFill>
                <a:latin typeface="Times New Roman" pitchFamily="18" charset="0"/>
                <a:cs typeface="Times New Roman" pitchFamily="18" charset="0"/>
              </a:rPr>
              <a:t>ó</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là</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dựa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trên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nguyên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tắc</a:t>
            </a:r>
            <a:r>
              <a:rPr lang="en-US" sz="2000" i="1" dirty="0">
                <a:solidFill>
                  <a:schemeClr val="bg1"/>
                </a:solidFill>
                <a:latin typeface="Times New Roman" pitchFamily="18" charset="0"/>
                <a:cs typeface="Times New Roman" pitchFamily="18" charset="0"/>
              </a:rPr>
              <a:t>:</a:t>
            </a:r>
            <a:br>
              <a:rPr lang="en-US" sz="2000" i="1" dirty="0">
                <a:solidFill>
                  <a:schemeClr val="bg1"/>
                </a:solidFill>
                <a:latin typeface="Times New Roman" pitchFamily="18" charset="0"/>
                <a:cs typeface="Times New Roman" pitchFamily="18" charset="0"/>
              </a:rPr>
            </a:br>
            <a:r>
              <a:rPr lang="en-US" sz="2000" i="1" dirty="0">
                <a:solidFill>
                  <a:schemeClr val="bg1"/>
                </a:solidFill>
                <a:latin typeface="Times New Roman" pitchFamily="18" charset="0"/>
                <a:cs typeface="Times New Roman" pitchFamily="18" charset="0"/>
              </a:rPr>
              <a:t>A. </a:t>
            </a:r>
            <a:r>
              <a:rPr lang="en-US" sz="2000" i="1" dirty="0" err="1">
                <a:solidFill>
                  <a:schemeClr val="bg1"/>
                </a:solidFill>
                <a:latin typeface="Times New Roman" pitchFamily="18" charset="0"/>
                <a:cs typeface="Times New Roman" pitchFamily="18" charset="0"/>
              </a:rPr>
              <a:t>Đòn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bẩy</a:t>
            </a:r>
            <a:r>
              <a:rPr lang="en-US" sz="2000" i="1" dirty="0">
                <a:solidFill>
                  <a:schemeClr val="bg1"/>
                </a:solidFill>
                <a:latin typeface="Times New Roman" pitchFamily="18" charset="0"/>
                <a:cs typeface="Times New Roman" pitchFamily="18" charset="0"/>
              </a:rPr>
              <a:t>. 	     B. </a:t>
            </a:r>
            <a:r>
              <a:rPr lang="en-US" sz="2000" i="1" dirty="0" err="1">
                <a:solidFill>
                  <a:schemeClr val="bg1"/>
                </a:solidFill>
                <a:latin typeface="Times New Roman" pitchFamily="18" charset="0"/>
                <a:cs typeface="Times New Roman" pitchFamily="18" charset="0"/>
              </a:rPr>
              <a:t>Ròng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rọc</a:t>
            </a:r>
            <a:r>
              <a:rPr lang="en-US" sz="2000" i="1" dirty="0">
                <a:solidFill>
                  <a:schemeClr val="bg1"/>
                </a:solidFill>
                <a:latin typeface="Times New Roman" pitchFamily="18" charset="0"/>
                <a:cs typeface="Times New Roman" pitchFamily="18" charset="0"/>
              </a:rPr>
              <a:t>.          C. </a:t>
            </a:r>
            <a:r>
              <a:rPr lang="en-US" sz="2000" i="1" dirty="0" err="1">
                <a:solidFill>
                  <a:schemeClr val="bg1"/>
                </a:solidFill>
                <a:latin typeface="Times New Roman" pitchFamily="18" charset="0"/>
                <a:cs typeface="Times New Roman" pitchFamily="18" charset="0"/>
              </a:rPr>
              <a:t>Mặt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phẳng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nghiêng</a:t>
            </a:r>
            <a:r>
              <a:rPr lang="en-US" sz="2000" i="1" dirty="0">
                <a:solidFill>
                  <a:schemeClr val="bg1"/>
                </a:solidFill>
                <a:latin typeface="Times New Roman" pitchFamily="18" charset="0"/>
                <a:cs typeface="Times New Roman" pitchFamily="18" charset="0"/>
              </a:rPr>
              <a:t>. 	D. </a:t>
            </a:r>
            <a:r>
              <a:rPr lang="en-US" sz="2000" i="1" dirty="0" err="1">
                <a:solidFill>
                  <a:schemeClr val="bg1"/>
                </a:solidFill>
                <a:latin typeface="Times New Roman" pitchFamily="18" charset="0"/>
                <a:cs typeface="Times New Roman" pitchFamily="18" charset="0"/>
              </a:rPr>
              <a:t>Cả</a:t>
            </a:r>
            <a:r>
              <a:rPr lang="en-US" sz="2000" i="1" dirty="0">
                <a:solidFill>
                  <a:schemeClr val="bg1"/>
                </a:solidFill>
                <a:latin typeface="Times New Roman" pitchFamily="18" charset="0"/>
                <a:cs typeface="Times New Roman" pitchFamily="18" charset="0"/>
              </a:rPr>
              <a:t> A, B, C </a:t>
            </a:r>
            <a:r>
              <a:rPr lang="en-US" sz="2000" i="1" dirty="0" err="1">
                <a:solidFill>
                  <a:schemeClr val="bg1"/>
                </a:solidFill>
                <a:latin typeface="Times New Roman" pitchFamily="18" charset="0"/>
                <a:cs typeface="Times New Roman" pitchFamily="18" charset="0"/>
              </a:rPr>
              <a:t>đều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sai</a:t>
            </a:r>
            <a:r>
              <a:rPr lang="en-US" sz="2000" i="1" dirty="0">
                <a:solidFill>
                  <a:schemeClr val="bg1"/>
                </a:solidFill>
                <a:latin typeface="Times New Roman" pitchFamily="18" charset="0"/>
                <a:cs typeface="Times New Roman" pitchFamily="18" charset="0"/>
              </a:rPr>
              <a:t>. </a:t>
            </a:r>
            <a:r>
              <a:rPr lang="en-US" sz="2000" dirty="0">
                <a:solidFill>
                  <a:schemeClr val="bg1"/>
                </a:solidFill>
              </a:rPr>
              <a:t/>
            </a:r>
            <a:br>
              <a:rPr lang="en-US" sz="2000" dirty="0">
                <a:solidFill>
                  <a:schemeClr val="bg1"/>
                </a:solidFill>
              </a:rPr>
            </a:b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
            </a:r>
            <a:br>
              <a:rPr lang="en-US" sz="2000" dirty="0">
                <a:solidFill>
                  <a:schemeClr val="bg1"/>
                </a:solidFill>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 xmlns:a16="http://schemas.microsoft.com/office/drawing/2014/main" id="{10269752-BAA4-450A-85E7-DB61BC0BDF96}"/>
              </a:ext>
            </a:extLst>
          </p:cNvPr>
          <p:cNvSpPr/>
          <p:nvPr/>
        </p:nvSpPr>
        <p:spPr>
          <a:xfrm>
            <a:off x="300222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a:t>
            </a:r>
            <a:r>
              <a:rPr lang="en-US" sz="2000" b="1" dirty="0">
                <a:solidFill>
                  <a:prstClr val="white"/>
                </a:solidFill>
                <a:latin typeface="Times New Roman" panose="02020603050405020304" pitchFamily="18" charset="0"/>
                <a:cs typeface="Times New Roman" panose="02020603050405020304" pitchFamily="18" charset="0"/>
              </a:rPr>
              <a:t>6</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245657"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pPr>
              <a:lnSpc>
                <a:spcPct val="170000"/>
              </a:lnSpc>
            </a:pPr>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2" y="1519311"/>
            <a:ext cx="10494499" cy="4389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8" name="Oval 7">
            <a:extLst>
              <a:ext uri="{FF2B5EF4-FFF2-40B4-BE49-F238E27FC236}">
                <a16:creationId xmlns="" xmlns:a16="http://schemas.microsoft.com/office/drawing/2014/main" id="{CB898BE3-AE88-41C5-AA4E-CCE87C42ADF8}"/>
              </a:ext>
            </a:extLst>
          </p:cNvPr>
          <p:cNvSpPr/>
          <p:nvPr/>
        </p:nvSpPr>
        <p:spPr>
          <a:xfrm>
            <a:off x="1296759" y="2667899"/>
            <a:ext cx="383819" cy="416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115277" y="2809206"/>
            <a:ext cx="9923928" cy="1848498"/>
          </a:xfrm>
        </p:spPr>
        <p:txBody>
          <a:bodyPr>
            <a:noAutofit/>
          </a:bodyPr>
          <a:lstStyle/>
          <a:p>
            <a:pPr algn="l">
              <a:lnSpc>
                <a:spcPct val="150000"/>
              </a:lnSpc>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12:</a:t>
            </a:r>
            <a:r>
              <a:rPr lang="en-US" sz="2000" b="1" dirty="0">
                <a:solidFill>
                  <a:srgbClr val="FFFF00"/>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Trong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hình</a:t>
            </a:r>
            <a:r>
              <a:rPr lang="en-US" sz="2000" dirty="0">
                <a:solidFill>
                  <a:schemeClr val="bg1"/>
                </a:solidFill>
                <a:latin typeface="Times New Roman" pitchFamily="18" charset="0"/>
                <a:cs typeface="Times New Roman" pitchFamily="18" charset="0"/>
              </a:rPr>
              <a:t> 15.6, </a:t>
            </a:r>
            <a:r>
              <a:rPr lang="en-US" sz="2000" dirty="0" err="1">
                <a:solidFill>
                  <a:schemeClr val="bg1"/>
                </a:solidFill>
                <a:latin typeface="Times New Roman" pitchFamily="18" charset="0"/>
                <a:cs typeface="Times New Roman" pitchFamily="18" charset="0"/>
              </a:rPr>
              <a:t>người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dùng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đòn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bẩy</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có</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điểm</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tựa</a:t>
            </a:r>
            <a:r>
              <a:rPr lang="en-US" sz="2000" dirty="0">
                <a:solidFill>
                  <a:schemeClr val="bg1"/>
                </a:solidFill>
                <a:latin typeface="Times New Roman" pitchFamily="18" charset="0"/>
                <a:cs typeface="Times New Roman" pitchFamily="18" charset="0"/>
              </a:rPr>
              <a:t> O </a:t>
            </a:r>
            <a:r>
              <a:rPr lang="en-US" sz="2000" dirty="0" err="1">
                <a:solidFill>
                  <a:schemeClr val="bg1"/>
                </a:solidFill>
                <a:latin typeface="Times New Roman" pitchFamily="18" charset="0"/>
                <a:cs typeface="Times New Roman" pitchFamily="18" charset="0"/>
              </a:rPr>
              <a:t>để</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bẩy</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một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vật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trọng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lượng</a:t>
            </a:r>
            <a:r>
              <a:rPr lang="en-US" sz="2000" dirty="0">
                <a:solidFill>
                  <a:schemeClr val="bg1"/>
                </a:solidFill>
                <a:latin typeface="Times New Roman" pitchFamily="18" charset="0"/>
                <a:cs typeface="Times New Roman" pitchFamily="18" charset="0"/>
              </a:rPr>
              <a:t> P. </a:t>
            </a:r>
            <a:r>
              <a:rPr lang="en-US" sz="2000" dirty="0" err="1">
                <a:solidFill>
                  <a:schemeClr val="bg1"/>
                </a:solidFill>
                <a:latin typeface="Times New Roman" pitchFamily="18" charset="0"/>
                <a:cs typeface="Times New Roman" pitchFamily="18" charset="0"/>
              </a:rPr>
              <a:t>Dùng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lực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bẩy</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nào</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sau</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đây</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là</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có</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lợi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nhất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Biết</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mũi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tên</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chỉ</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lực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càng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dài</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thì</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cường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độ</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của</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lực</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càng</a:t>
            </a:r>
            <a:r>
              <a:rPr lang="en-US" sz="2000" dirty="0">
                <a:solidFill>
                  <a:schemeClr val="bg1"/>
                </a:solidFill>
                <a:latin typeface="Times New Roman" pitchFamily="18" charset="0"/>
                <a:cs typeface="Times New Roman" pitchFamily="18" charset="0"/>
              </a:rPr>
              <a:t> </a:t>
            </a:r>
            <a:r>
              <a:rPr lang="en-US" sz="2000" dirty="0" err="1">
                <a:solidFill>
                  <a:schemeClr val="bg1"/>
                </a:solidFill>
                <a:latin typeface="Times New Roman" pitchFamily="18" charset="0"/>
                <a:cs typeface="Times New Roman" pitchFamily="18" charset="0"/>
              </a:rPr>
              <a:t>lớn</a:t>
            </a:r>
            <a:r>
              <a:rPr lang="en-US" sz="2000" dirty="0">
                <a:solidFill>
                  <a:schemeClr val="bg1"/>
                </a:solidFill>
                <a:latin typeface="Times New Roman" pitchFamily="18" charset="0"/>
                <a:cs typeface="Times New Roman" pitchFamily="18" charset="0"/>
              </a:rPr>
              <a:t>.</a:t>
            </a:r>
            <a:r>
              <a:rPr lang="en-US" sz="2000" dirty="0">
                <a:solidFill>
                  <a:srgbClr val="FFFF00"/>
                </a:solidFill>
                <a:latin typeface="Times New Roman" pitchFamily="18" charset="0"/>
                <a:cs typeface="Times New Roman" pitchFamily="18" charset="0"/>
              </a:rPr>
              <a:t/>
            </a:r>
            <a:br>
              <a:rPr lang="en-US" sz="2000" dirty="0">
                <a:solidFill>
                  <a:srgbClr val="FFFF00"/>
                </a:solidFill>
                <a:latin typeface="Times New Roman" pitchFamily="18" charset="0"/>
                <a:cs typeface="Times New Roman" pitchFamily="18" charset="0"/>
              </a:rPr>
            </a:br>
            <a:r>
              <a:rPr lang="en-US" sz="2000" dirty="0">
                <a:solidFill>
                  <a:srgbClr val="FFFF00"/>
                </a:solidFill>
                <a:latin typeface="Times New Roman" pitchFamily="18" charset="0"/>
                <a:cs typeface="Times New Roman" pitchFamily="18" charset="0"/>
              </a:rPr>
              <a:t/>
            </a:r>
            <a:br>
              <a:rPr lang="en-US" sz="2000" dirty="0">
                <a:solidFill>
                  <a:srgbClr val="FFFF00"/>
                </a:solidFill>
                <a:latin typeface="Times New Roman" pitchFamily="18" charset="0"/>
                <a:cs typeface="Times New Roman" pitchFamily="18" charset="0"/>
              </a:rPr>
            </a:br>
            <a:r>
              <a:rPr lang="en-US" sz="2000" dirty="0"/>
              <a:t/>
            </a:r>
            <a:br>
              <a:rPr lang="en-US" sz="2000" dirty="0"/>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7" name="Rectangle 6">
            <a:extLst>
              <a:ext uri="{FF2B5EF4-FFF2-40B4-BE49-F238E27FC236}">
                <a16:creationId xmlns="" xmlns:a16="http://schemas.microsoft.com/office/drawing/2014/main" id="{10269752-BAA4-450A-85E7-DB61BC0BDF96}"/>
              </a:ext>
            </a:extLst>
          </p:cNvPr>
          <p:cNvSpPr/>
          <p:nvPr/>
        </p:nvSpPr>
        <p:spPr>
          <a:xfrm>
            <a:off x="3002229" y="55448"/>
            <a:ext cx="5614807"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a:t>
            </a:r>
            <a:r>
              <a:rPr lang="en-US" sz="2000" b="1" dirty="0">
                <a:solidFill>
                  <a:prstClr val="white"/>
                </a:solidFill>
                <a:latin typeface="Times New Roman" panose="02020603050405020304" pitchFamily="18" charset="0"/>
                <a:cs typeface="Times New Roman" panose="02020603050405020304" pitchFamily="18" charset="0"/>
              </a:rPr>
              <a:t>6</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p>
        </p:txBody>
      </p:sp>
      <p:sp>
        <p:nvSpPr>
          <p:cNvPr id="9" name="Title 4"/>
          <p:cNvSpPr txBox="1">
            <a:spLocks/>
          </p:cNvSpPr>
          <p:nvPr/>
        </p:nvSpPr>
        <p:spPr>
          <a:xfrm>
            <a:off x="516204" y="1021125"/>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70000"/>
              </a:lnSpc>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lang="en-US" sz="7200" b="1" dirty="0">
                <a:solidFill>
                  <a:srgbClr val="FFFF00"/>
                </a:solidFill>
                <a:latin typeface="Times New Roman" panose="02020603050405020304" pitchFamily="18" charset="0"/>
                <a:cs typeface="Times New Roman" panose="02020603050405020304" pitchFamily="18" charset="0"/>
              </a:rPr>
              <a:t>B. BÀI TẬP ÁP DỤNG</a:t>
            </a:r>
            <a:endParaRPr lang="en-US" sz="7200" dirty="0">
              <a:solidFill>
                <a:srgbClr val="FFFF00"/>
              </a:solidFill>
              <a:latin typeface="Times New Roman" panose="02020603050405020304" pitchFamily="18" charset="0"/>
              <a:cs typeface="Times New Roman" panose="02020603050405020304" pitchFamily="18" charset="0"/>
            </a:endParaRPr>
          </a:p>
          <a:p>
            <a:pPr>
              <a:lnSpc>
                <a:spcPct val="170000"/>
              </a:lnSpc>
            </a:pPr>
            <a:r>
              <a:rPr lang="en-US" sz="7200" b="1" dirty="0">
                <a:solidFill>
                  <a:srgbClr val="00B0F0"/>
                </a:solidFill>
                <a:latin typeface="Times New Roman" panose="02020603050405020304" pitchFamily="18" charset="0"/>
                <a:cs typeface="Times New Roman" panose="02020603050405020304" pitchFamily="18" charset="0"/>
              </a:rPr>
              <a:t>I. TRẮC NGHIỆM</a:t>
            </a:r>
            <a:endParaRPr lang="en-US" sz="7200" dirty="0">
              <a:solidFill>
                <a:srgbClr val="00B0F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Content Placeholder 7"/>
          <p:cNvSpPr txBox="1">
            <a:spLocks/>
          </p:cNvSpPr>
          <p:nvPr/>
        </p:nvSpPr>
        <p:spPr>
          <a:xfrm>
            <a:off x="829992" y="1519311"/>
            <a:ext cx="10494499" cy="438912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8" name="Picture 7" descr="Bài 15 Đòn bẩy Vật Lý 6"/>
          <p:cNvPicPr/>
          <p:nvPr/>
        </p:nvPicPr>
        <p:blipFill>
          <a:blip r:embed="rId3">
            <a:extLst>
              <a:ext uri="{28A0092B-C50C-407E-A947-70E740481C1C}">
                <a14:useLocalDpi xmlns:a14="http://schemas.microsoft.com/office/drawing/2010/main" val="0"/>
              </a:ext>
            </a:extLst>
          </a:blip>
          <a:srcRect/>
          <a:stretch>
            <a:fillRect/>
          </a:stretch>
        </p:blipFill>
        <p:spPr bwMode="auto">
          <a:xfrm>
            <a:off x="6336248" y="2880285"/>
            <a:ext cx="3585211" cy="2458404"/>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a:extLst>
              <a:ext uri="{FF2B5EF4-FFF2-40B4-BE49-F238E27FC236}">
                <a16:creationId xmlns="" xmlns:a16="http://schemas.microsoft.com/office/drawing/2014/main" id="{51454C9F-6726-4BA6-8021-C1A1509DA567}"/>
              </a:ext>
            </a:extLst>
          </p:cNvPr>
          <p:cNvSpPr txBox="1"/>
          <p:nvPr/>
        </p:nvSpPr>
        <p:spPr>
          <a:xfrm>
            <a:off x="1622843" y="2941513"/>
            <a:ext cx="2486025" cy="1938992"/>
          </a:xfrm>
          <a:prstGeom prst="rect">
            <a:avLst/>
          </a:prstGeom>
          <a:noFill/>
        </p:spPr>
        <p:txBody>
          <a:bodyPr wrap="square" rtlCol="0">
            <a:spAutoFit/>
          </a:bodyPr>
          <a:lstStyle/>
          <a:p>
            <a:pPr>
              <a:lnSpc>
                <a:spcPct val="150000"/>
              </a:lnSpc>
            </a:pPr>
            <a:r>
              <a:rPr lang="en-US" sz="2000" b="1" dirty="0">
                <a:solidFill>
                  <a:srgbClr val="FFFF00"/>
                </a:solidFill>
                <a:latin typeface="Times New Roman" pitchFamily="18" charset="0"/>
                <a:cs typeface="Times New Roman" pitchFamily="18" charset="0"/>
              </a:rPr>
              <a:t> </a:t>
            </a:r>
            <a:r>
              <a:rPr lang="en-US" sz="2000" dirty="0">
                <a:solidFill>
                  <a:schemeClr val="bg1"/>
                </a:solidFill>
                <a:latin typeface="Times New Roman" pitchFamily="18" charset="0"/>
                <a:cs typeface="Times New Roman" pitchFamily="18" charset="0"/>
              </a:rPr>
              <a:t>A. </a:t>
            </a:r>
            <a:r>
              <a:rPr lang="en-US" sz="2000" dirty="0" err="1">
                <a:solidFill>
                  <a:schemeClr val="bg1"/>
                </a:solidFill>
                <a:latin typeface="Times New Roman" pitchFamily="18" charset="0"/>
                <a:cs typeface="Times New Roman" pitchFamily="18" charset="0"/>
              </a:rPr>
              <a:t>Lực</a:t>
            </a:r>
            <a:r>
              <a:rPr lang="en-US" sz="2000" dirty="0">
                <a:solidFill>
                  <a:schemeClr val="bg1"/>
                </a:solidFill>
                <a:latin typeface="Times New Roman" pitchFamily="18" charset="0"/>
                <a:cs typeface="Times New Roman" pitchFamily="18" charset="0"/>
              </a:rPr>
              <a:t> F</a:t>
            </a:r>
            <a:r>
              <a:rPr lang="en-US" sz="2000" baseline="-25000" dirty="0">
                <a:solidFill>
                  <a:schemeClr val="bg1"/>
                </a:solidFill>
                <a:latin typeface="Times New Roman" pitchFamily="18" charset="0"/>
                <a:cs typeface="Times New Roman" pitchFamily="18" charset="0"/>
              </a:rPr>
              <a:t>1</a:t>
            </a:r>
            <a:r>
              <a:rPr lang="en-US" sz="2000" dirty="0">
                <a:solidFill>
                  <a:schemeClr val="bg1"/>
                </a:solidFill>
                <a:latin typeface="Times New Roman" pitchFamily="18" charset="0"/>
                <a:cs typeface="Times New Roman" pitchFamily="18" charset="0"/>
              </a:rPr>
              <a:t>	         </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 B. </a:t>
            </a:r>
            <a:r>
              <a:rPr lang="en-US" sz="2000" dirty="0" err="1">
                <a:solidFill>
                  <a:schemeClr val="bg1"/>
                </a:solidFill>
                <a:latin typeface="Times New Roman" pitchFamily="18" charset="0"/>
                <a:cs typeface="Times New Roman" pitchFamily="18" charset="0"/>
              </a:rPr>
              <a:t>Lực</a:t>
            </a:r>
            <a:r>
              <a:rPr lang="en-US" sz="2000" dirty="0">
                <a:solidFill>
                  <a:schemeClr val="bg1"/>
                </a:solidFill>
                <a:latin typeface="Times New Roman" pitchFamily="18" charset="0"/>
                <a:cs typeface="Times New Roman" pitchFamily="18" charset="0"/>
              </a:rPr>
              <a:t> F</a:t>
            </a:r>
            <a:r>
              <a:rPr lang="en-US" sz="2000" baseline="-25000" dirty="0">
                <a:solidFill>
                  <a:schemeClr val="bg1"/>
                </a:solidFill>
                <a:latin typeface="Times New Roman" pitchFamily="18" charset="0"/>
                <a:cs typeface="Times New Roman" pitchFamily="18" charset="0"/>
              </a:rPr>
              <a:t>2</a:t>
            </a:r>
            <a:r>
              <a:rPr lang="en-US" sz="2000" dirty="0">
                <a:solidFill>
                  <a:schemeClr val="bg1"/>
                </a:solidFill>
                <a:latin typeface="Times New Roman" pitchFamily="18" charset="0"/>
                <a:cs typeface="Times New Roman" pitchFamily="18" charset="0"/>
              </a:rPr>
              <a:t>	</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 C. </a:t>
            </a:r>
            <a:r>
              <a:rPr lang="en-US" sz="2000" dirty="0" err="1">
                <a:solidFill>
                  <a:schemeClr val="bg1"/>
                </a:solidFill>
                <a:latin typeface="Times New Roman" pitchFamily="18" charset="0"/>
                <a:cs typeface="Times New Roman" pitchFamily="18" charset="0"/>
              </a:rPr>
              <a:t>Lực</a:t>
            </a:r>
            <a:r>
              <a:rPr lang="en-US" sz="2000" dirty="0">
                <a:solidFill>
                  <a:schemeClr val="bg1"/>
                </a:solidFill>
                <a:latin typeface="Times New Roman" pitchFamily="18" charset="0"/>
                <a:cs typeface="Times New Roman" pitchFamily="18" charset="0"/>
              </a:rPr>
              <a:t> F</a:t>
            </a:r>
            <a:r>
              <a:rPr lang="en-US" sz="2000" baseline="-25000" dirty="0">
                <a:solidFill>
                  <a:schemeClr val="bg1"/>
                </a:solidFill>
                <a:latin typeface="Times New Roman" pitchFamily="18" charset="0"/>
                <a:cs typeface="Times New Roman" pitchFamily="18" charset="0"/>
              </a:rPr>
              <a:t>3</a:t>
            </a:r>
            <a:r>
              <a:rPr lang="en-US" sz="2000" dirty="0">
                <a:solidFill>
                  <a:schemeClr val="bg1"/>
                </a:solidFill>
                <a:latin typeface="Times New Roman" pitchFamily="18" charset="0"/>
                <a:cs typeface="Times New Roman" pitchFamily="18" charset="0"/>
              </a:rPr>
              <a:t>            </a:t>
            </a:r>
            <a:br>
              <a:rPr lang="en-US" sz="2000" dirty="0">
                <a:solidFill>
                  <a:schemeClr val="bg1"/>
                </a:solidFill>
                <a:latin typeface="Times New Roman" pitchFamily="18" charset="0"/>
                <a:cs typeface="Times New Roman" pitchFamily="18" charset="0"/>
              </a:rPr>
            </a:br>
            <a:r>
              <a:rPr lang="en-US" sz="2000" dirty="0">
                <a:solidFill>
                  <a:schemeClr val="bg1"/>
                </a:solidFill>
                <a:latin typeface="Times New Roman" pitchFamily="18" charset="0"/>
                <a:cs typeface="Times New Roman" pitchFamily="18" charset="0"/>
              </a:rPr>
              <a:t> D. </a:t>
            </a:r>
            <a:r>
              <a:rPr lang="en-US" sz="2000" dirty="0" err="1">
                <a:solidFill>
                  <a:schemeClr val="bg1"/>
                </a:solidFill>
                <a:latin typeface="Times New Roman" pitchFamily="18" charset="0"/>
                <a:cs typeface="Times New Roman" pitchFamily="18" charset="0"/>
              </a:rPr>
              <a:t>Lực</a:t>
            </a:r>
            <a:r>
              <a:rPr lang="en-US" sz="2000" dirty="0">
                <a:solidFill>
                  <a:schemeClr val="bg1"/>
                </a:solidFill>
                <a:latin typeface="Times New Roman" pitchFamily="18" charset="0"/>
                <a:cs typeface="Times New Roman" pitchFamily="18" charset="0"/>
              </a:rPr>
              <a:t> F</a:t>
            </a:r>
            <a:r>
              <a:rPr lang="en-US" sz="2000" baseline="-25000" dirty="0">
                <a:solidFill>
                  <a:schemeClr val="bg1"/>
                </a:solidFill>
                <a:latin typeface="Times New Roman" pitchFamily="18" charset="0"/>
                <a:cs typeface="Times New Roman" pitchFamily="18" charset="0"/>
              </a:rPr>
              <a:t>4</a:t>
            </a:r>
            <a:endParaRPr lang="en-US" sz="2000" dirty="0">
              <a:solidFill>
                <a:schemeClr val="bg1"/>
              </a:solidFill>
            </a:endParaRPr>
          </a:p>
        </p:txBody>
      </p:sp>
      <p:sp>
        <p:nvSpPr>
          <p:cNvPr id="10" name="Oval 9">
            <a:extLst>
              <a:ext uri="{FF2B5EF4-FFF2-40B4-BE49-F238E27FC236}">
                <a16:creationId xmlns="" xmlns:a16="http://schemas.microsoft.com/office/drawing/2014/main" id="{FFC74517-F505-412F-ADD3-356356777068}"/>
              </a:ext>
            </a:extLst>
          </p:cNvPr>
          <p:cNvSpPr/>
          <p:nvPr/>
        </p:nvSpPr>
        <p:spPr>
          <a:xfrm>
            <a:off x="1622843" y="4414231"/>
            <a:ext cx="383819" cy="416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88678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35" name="Rectangle 34">
            <a:extLst>
              <a:ext uri="{FF2B5EF4-FFF2-40B4-BE49-F238E27FC236}">
                <a16:creationId xmlns="" xmlns:a16="http://schemas.microsoft.com/office/drawing/2014/main" id="{10269752-BAA4-450A-85E7-DB61BC0BDF96}"/>
              </a:ext>
            </a:extLst>
          </p:cNvPr>
          <p:cNvSpPr/>
          <p:nvPr/>
        </p:nvSpPr>
        <p:spPr>
          <a:xfrm>
            <a:off x="3018270" y="55448"/>
            <a:ext cx="52942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6</a:t>
            </a:r>
          </a:p>
        </p:txBody>
      </p:sp>
      <p:sp>
        <p:nvSpPr>
          <p:cNvPr id="7" name="Title 4">
            <a:extLst>
              <a:ext uri="{FF2B5EF4-FFF2-40B4-BE49-F238E27FC236}">
                <a16:creationId xmlns="" xmlns:a16="http://schemas.microsoft.com/office/drawing/2014/main" id="{4E69F712-3725-4904-B079-6241BD14B766}"/>
              </a:ext>
            </a:extLst>
          </p:cNvPr>
          <p:cNvSpPr txBox="1">
            <a:spLocks/>
          </p:cNvSpPr>
          <p:nvPr/>
        </p:nvSpPr>
        <p:spPr>
          <a:xfrm>
            <a:off x="464025"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B. BÀI TẬP ÁP DỤNG</a:t>
            </a:r>
            <a:endPar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I. </a:t>
            </a:r>
            <a:r>
              <a:rPr kumimoji="0" lang="vi-VN"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TỰ LUẬN</a:t>
            </a:r>
            <a:endParaRPr kumimoji="0" lang="en-US" sz="7200" b="0"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Subtitle 10"/>
          <p:cNvSpPr>
            <a:spLocks noGrp="1"/>
          </p:cNvSpPr>
          <p:nvPr>
            <p:ph type="subTitle" idx="1"/>
          </p:nvPr>
        </p:nvSpPr>
        <p:spPr>
          <a:xfrm>
            <a:off x="1424145" y="1724292"/>
            <a:ext cx="9911715" cy="1059181"/>
          </a:xfrm>
        </p:spPr>
        <p:txBody>
          <a:bodyPr/>
          <a:lstStyle/>
          <a:p>
            <a:pPr algn="l">
              <a:lnSpc>
                <a:spcPct val="150000"/>
              </a:lnSpc>
            </a:pPr>
            <a:r>
              <a:rPr lang="en-US" sz="2000" b="1" dirty="0" err="1">
                <a:solidFill>
                  <a:srgbClr val="00B0F0"/>
                </a:solidFill>
                <a:latin typeface="Times New Roman" pitchFamily="18" charset="0"/>
                <a:cs typeface="Times New Roman" pitchFamily="18" charset="0"/>
              </a:rPr>
              <a:t>Bài</a:t>
            </a:r>
            <a:r>
              <a:rPr lang="en-US" sz="2000" b="1" dirty="0">
                <a:solidFill>
                  <a:srgbClr val="00B0F0"/>
                </a:solidFill>
                <a:latin typeface="Times New Roman" pitchFamily="18" charset="0"/>
                <a:cs typeface="Times New Roman" pitchFamily="18" charset="0"/>
              </a:rPr>
              <a:t> 1</a:t>
            </a:r>
            <a:r>
              <a:rPr lang="en-US" sz="2000" dirty="0">
                <a:solidFill>
                  <a:srgbClr val="00B0F0"/>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Đường</a:t>
            </a:r>
            <a:r>
              <a:rPr lang="en-US" sz="2000" i="1" dirty="0">
                <a:solidFill>
                  <a:schemeClr val="bg1"/>
                </a:solidFill>
                <a:latin typeface="Times New Roman" pitchFamily="18" charset="0"/>
                <a:cs typeface="Times New Roman" pitchFamily="18" charset="0"/>
              </a:rPr>
              <a:t> ô </a:t>
            </a:r>
            <a:r>
              <a:rPr lang="en-US" sz="2000" i="1" dirty="0" err="1">
                <a:solidFill>
                  <a:schemeClr val="bg1"/>
                </a:solidFill>
                <a:latin typeface="Times New Roman" pitchFamily="18" charset="0"/>
                <a:cs typeface="Times New Roman" pitchFamily="18" charset="0"/>
              </a:rPr>
              <a:t>tô</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đi</a:t>
            </a:r>
            <a:r>
              <a:rPr lang="en-US" sz="2000" i="1" dirty="0">
                <a:solidFill>
                  <a:schemeClr val="bg1"/>
                </a:solidFill>
                <a:latin typeface="Times New Roman" pitchFamily="18" charset="0"/>
                <a:cs typeface="Times New Roman" pitchFamily="18" charset="0"/>
              </a:rPr>
              <a:t> qua </a:t>
            </a:r>
            <a:r>
              <a:rPr lang="en-US" sz="2000" i="1" dirty="0" err="1">
                <a:solidFill>
                  <a:schemeClr val="bg1"/>
                </a:solidFill>
                <a:latin typeface="Times New Roman" pitchFamily="18" charset="0"/>
                <a:cs typeface="Times New Roman" pitchFamily="18" charset="0"/>
              </a:rPr>
              <a:t>đèo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thường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là</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đường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ngoằn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ngoèo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sao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người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không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làm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đường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thẳng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Hãy</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giải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thích</a:t>
            </a:r>
            <a:endParaRPr lang="en-US" sz="2000" i="1" dirty="0">
              <a:solidFill>
                <a:schemeClr val="bg1"/>
              </a:solidFill>
              <a:latin typeface="Times New Roman" pitchFamily="18" charset="0"/>
              <a:cs typeface="Times New Roman" pitchFamily="18" charset="0"/>
            </a:endParaRPr>
          </a:p>
          <a:p>
            <a:endParaRPr lang="en-US" dirty="0"/>
          </a:p>
        </p:txBody>
      </p:sp>
      <p:pic>
        <p:nvPicPr>
          <p:cNvPr id="3" name="Picture 2" descr="A close up of a grassy hill&#10;&#10;Description automatically generated">
            <a:extLst>
              <a:ext uri="{FF2B5EF4-FFF2-40B4-BE49-F238E27FC236}">
                <a16:creationId xmlns="" xmlns:a16="http://schemas.microsoft.com/office/drawing/2014/main" id="{E92A19D7-853C-42CB-BE4B-E3DDBB776A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1782" y="3107291"/>
            <a:ext cx="4091525" cy="2727683"/>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 xmlns:a16="http://schemas.microsoft.com/office/drawing/2014/main" id="{7531EF7C-0A5F-48A5-9716-4ED91C7D19AC}"/>
              </a:ext>
            </a:extLst>
          </p:cNvPr>
          <p:cNvSpPr txBox="1"/>
          <p:nvPr/>
        </p:nvSpPr>
        <p:spPr>
          <a:xfrm>
            <a:off x="4964422" y="2480532"/>
            <a:ext cx="1737360"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Trả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lời</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 xmlns:a16="http://schemas.microsoft.com/office/drawing/2014/main" id="{039BD79F-9429-4143-A713-CBF4909AEFD9}"/>
              </a:ext>
            </a:extLst>
          </p:cNvPr>
          <p:cNvSpPr/>
          <p:nvPr/>
        </p:nvSpPr>
        <p:spPr>
          <a:xfrm>
            <a:off x="1424145" y="3007863"/>
            <a:ext cx="4671855" cy="1938992"/>
          </a:xfrm>
          <a:prstGeom prst="rect">
            <a:avLst/>
          </a:prstGeom>
        </p:spPr>
        <p:txBody>
          <a:bodyPr wrap="square">
            <a:spAutoFit/>
          </a:bodyPr>
          <a:lstStyle/>
          <a:p>
            <a:pPr algn="just"/>
            <a:r>
              <a:rPr lang="pt-BR" sz="2000" dirty="0">
                <a:solidFill>
                  <a:schemeClr val="bg1"/>
                </a:solidFill>
                <a:latin typeface="Times New Roman" panose="02020603050405020304" pitchFamily="18" charset="0"/>
                <a:ea typeface="Times New Roman" panose="02020603050405020304" pitchFamily="18" charset="0"/>
              </a:rPr>
              <a:t>Làm đường ngoằn ngoèo quanh sườn núi nhằm mục đích tăng chiều dài để giảm độ nghiêng của đường. Nhờ vậy khi đi lên đỉnh dốc thì lực kéo của đầu xe kéo xe lên dốc nhỏ hơn khi đi thẳng lên đỉnh dốc. Nh</a:t>
            </a:r>
            <a:r>
              <a:rPr lang="vi-VN" sz="2000" dirty="0">
                <a:solidFill>
                  <a:schemeClr val="bg1"/>
                </a:solidFill>
                <a:latin typeface="Times New Roman" panose="02020603050405020304" pitchFamily="18" charset="0"/>
                <a:ea typeface="Times New Roman" panose="02020603050405020304" pitchFamily="18" charset="0"/>
              </a:rPr>
              <a:t>ư</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vậy</a:t>
            </a:r>
            <a:r>
              <a:rPr lang="en-US" sz="2000" dirty="0">
                <a:solidFill>
                  <a:schemeClr val="bg1"/>
                </a:solidFill>
                <a:latin typeface="Times New Roman" panose="02020603050405020304" pitchFamily="18" charset="0"/>
                <a:ea typeface="Times New Roman" panose="02020603050405020304" pitchFamily="18" charset="0"/>
              </a:rPr>
              <a:t> </a:t>
            </a:r>
            <a:r>
              <a:rPr lang="pt-BR" sz="2000" dirty="0">
                <a:solidFill>
                  <a:schemeClr val="bg1"/>
                </a:solidFill>
                <a:latin typeface="Times New Roman" panose="02020603050405020304" pitchFamily="18" charset="0"/>
                <a:ea typeface="Times New Roman" panose="02020603050405020304" pitchFamily="18" charset="0"/>
              </a:rPr>
              <a:t>xe sẽ dễ đi h</a:t>
            </a:r>
            <a:r>
              <a:rPr lang="vi-VN" sz="2000" dirty="0">
                <a:solidFill>
                  <a:schemeClr val="bg1"/>
                </a:solidFill>
                <a:latin typeface="Times New Roman" panose="02020603050405020304" pitchFamily="18" charset="0"/>
                <a:ea typeface="Times New Roman" panose="02020603050405020304" pitchFamily="18" charset="0"/>
              </a:rPr>
              <a:t>ơ</a:t>
            </a:r>
            <a:r>
              <a:rPr lang="en-US" sz="2000" dirty="0">
                <a:solidFill>
                  <a:schemeClr val="bg1"/>
                </a:solidFill>
                <a:latin typeface="Times New Roman" panose="02020603050405020304" pitchFamily="18" charset="0"/>
                <a:ea typeface="Times New Roman" panose="02020603050405020304" pitchFamily="18" charset="0"/>
              </a:rPr>
              <a:t>n.</a:t>
            </a:r>
          </a:p>
        </p:txBody>
      </p:sp>
    </p:spTree>
    <p:extLst>
      <p:ext uri="{BB962C8B-B14F-4D97-AF65-F5344CB8AC3E}">
        <p14:creationId xmlns:p14="http://schemas.microsoft.com/office/powerpoint/2010/main" val="352669250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35" name="Rectangle 34">
            <a:extLst>
              <a:ext uri="{FF2B5EF4-FFF2-40B4-BE49-F238E27FC236}">
                <a16:creationId xmlns="" xmlns:a16="http://schemas.microsoft.com/office/drawing/2014/main" id="{10269752-BAA4-450A-85E7-DB61BC0BDF96}"/>
              </a:ext>
            </a:extLst>
          </p:cNvPr>
          <p:cNvSpPr/>
          <p:nvPr/>
        </p:nvSpPr>
        <p:spPr>
          <a:xfrm>
            <a:off x="3018270" y="55448"/>
            <a:ext cx="52942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6</a:t>
            </a:r>
          </a:p>
        </p:txBody>
      </p:sp>
      <p:sp>
        <p:nvSpPr>
          <p:cNvPr id="7" name="Title 4">
            <a:extLst>
              <a:ext uri="{FF2B5EF4-FFF2-40B4-BE49-F238E27FC236}">
                <a16:creationId xmlns="" xmlns:a16="http://schemas.microsoft.com/office/drawing/2014/main" id="{4E69F712-3725-4904-B079-6241BD14B766}"/>
              </a:ext>
            </a:extLst>
          </p:cNvPr>
          <p:cNvSpPr txBox="1">
            <a:spLocks/>
          </p:cNvSpPr>
          <p:nvPr/>
        </p:nvSpPr>
        <p:spPr>
          <a:xfrm>
            <a:off x="464025"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B. BÀI TẬP ÁP DỤNG</a:t>
            </a:r>
            <a:endPar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I. </a:t>
            </a:r>
            <a:r>
              <a:rPr kumimoji="0" lang="vi-VN"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TỰ LUẬN</a:t>
            </a:r>
            <a:endParaRPr kumimoji="0" lang="en-US" sz="7200" b="0"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Subtitle 10"/>
          <p:cNvSpPr>
            <a:spLocks noGrp="1"/>
          </p:cNvSpPr>
          <p:nvPr>
            <p:ph type="subTitle" idx="1"/>
          </p:nvPr>
        </p:nvSpPr>
        <p:spPr>
          <a:xfrm>
            <a:off x="1426845" y="1672973"/>
            <a:ext cx="9591675" cy="1489574"/>
          </a:xfrm>
        </p:spPr>
        <p:txBody>
          <a:bodyPr>
            <a:normAutofit/>
          </a:bodyPr>
          <a:lstStyle/>
          <a:p>
            <a:pPr algn="l">
              <a:lnSpc>
                <a:spcPct val="150000"/>
              </a:lnSpc>
            </a:pPr>
            <a:r>
              <a:rPr lang="en-US" sz="2000" b="1" dirty="0" err="1">
                <a:solidFill>
                  <a:srgbClr val="00B0F0"/>
                </a:solidFill>
                <a:latin typeface="Times New Roman" pitchFamily="18" charset="0"/>
                <a:cs typeface="Times New Roman" pitchFamily="18" charset="0"/>
              </a:rPr>
              <a:t>Bài</a:t>
            </a:r>
            <a:r>
              <a:rPr lang="en-US" sz="2000" b="1" dirty="0">
                <a:solidFill>
                  <a:srgbClr val="00B0F0"/>
                </a:solidFill>
                <a:latin typeface="Times New Roman" pitchFamily="18" charset="0"/>
                <a:cs typeface="Times New Roman" pitchFamily="18" charset="0"/>
              </a:rPr>
              <a:t> 2:</a:t>
            </a:r>
            <a:r>
              <a:rPr lang="en-US" sz="2000" dirty="0">
                <a:solidFill>
                  <a:srgbClr val="00B0F0"/>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Khi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kéo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vật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nặng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lên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sàn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xe</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tải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người</a:t>
            </a:r>
            <a:r>
              <a:rPr lang="en-US" sz="2000" i="1" dirty="0">
                <a:solidFill>
                  <a:schemeClr val="bg1"/>
                </a:solidFill>
                <a:latin typeface="Times New Roman" pitchFamily="18" charset="0"/>
                <a:cs typeface="Times New Roman" pitchFamily="18" charset="0"/>
              </a:rPr>
              <a:t> ta </a:t>
            </a:r>
            <a:r>
              <a:rPr lang="en-US" sz="2000" i="1" dirty="0" err="1">
                <a:solidFill>
                  <a:schemeClr val="bg1"/>
                </a:solidFill>
                <a:latin typeface="Times New Roman" pitchFamily="18" charset="0"/>
                <a:cs typeface="Times New Roman" pitchFamily="18" charset="0"/>
              </a:rPr>
              <a:t>có</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dùng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trong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hai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tấm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ván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trong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đó</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có</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tấm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dài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gấp</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đôi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tấm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kia</a:t>
            </a:r>
            <a:r>
              <a:rPr lang="en-US" sz="2000" i="1" dirty="0">
                <a:solidFill>
                  <a:schemeClr val="bg1"/>
                </a:solidFill>
                <a:latin typeface="Times New Roman" pitchFamily="18" charset="0"/>
                <a:cs typeface="Times New Roman" pitchFamily="18" charset="0"/>
              </a:rPr>
              <a:t>. Theo </a:t>
            </a:r>
            <a:r>
              <a:rPr lang="en-US" sz="2000" i="1" dirty="0" err="1">
                <a:solidFill>
                  <a:schemeClr val="bg1"/>
                </a:solidFill>
                <a:latin typeface="Times New Roman" pitchFamily="18" charset="0"/>
                <a:cs typeface="Times New Roman" pitchFamily="18" charset="0"/>
              </a:rPr>
              <a:t>em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nên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dùng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tấm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ván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nào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thì</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lợi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về</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lực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hơn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sao</a:t>
            </a:r>
            <a:r>
              <a:rPr lang="en-US" sz="2000" i="1" dirty="0">
                <a:solidFill>
                  <a:schemeClr val="bg1"/>
                </a:solidFill>
                <a:latin typeface="Times New Roman" pitchFamily="18" charset="0"/>
                <a:cs typeface="Times New Roman" pitchFamily="18" charset="0"/>
              </a:rPr>
              <a:t>?</a:t>
            </a:r>
          </a:p>
          <a:p>
            <a:endParaRPr lang="en-US" dirty="0"/>
          </a:p>
          <a:p>
            <a:endParaRPr lang="en-US" dirty="0"/>
          </a:p>
        </p:txBody>
      </p:sp>
      <p:grpSp>
        <p:nvGrpSpPr>
          <p:cNvPr id="2" name="Group 1">
            <a:extLst>
              <a:ext uri="{FF2B5EF4-FFF2-40B4-BE49-F238E27FC236}">
                <a16:creationId xmlns="" xmlns:a16="http://schemas.microsoft.com/office/drawing/2014/main" id="{10E0A7ED-7877-4DB3-8AF5-7E097AF3711C}"/>
              </a:ext>
            </a:extLst>
          </p:cNvPr>
          <p:cNvGrpSpPr/>
          <p:nvPr/>
        </p:nvGrpSpPr>
        <p:grpSpPr>
          <a:xfrm>
            <a:off x="8671560" y="3070860"/>
            <a:ext cx="2900365" cy="1283846"/>
            <a:chOff x="8671560" y="3070860"/>
            <a:chExt cx="2900365" cy="1283846"/>
          </a:xfrm>
        </p:grpSpPr>
        <p:sp>
          <p:nvSpPr>
            <p:cNvPr id="6" name="Right Triangle 5">
              <a:extLst>
                <a:ext uri="{FF2B5EF4-FFF2-40B4-BE49-F238E27FC236}">
                  <a16:creationId xmlns="" xmlns:a16="http://schemas.microsoft.com/office/drawing/2014/main" id="{48BEBE45-F9B7-4408-AF1C-0FA50389A6EE}"/>
                </a:ext>
              </a:extLst>
            </p:cNvPr>
            <p:cNvSpPr/>
            <p:nvPr/>
          </p:nvSpPr>
          <p:spPr>
            <a:xfrm flipH="1">
              <a:off x="8671560" y="3070860"/>
              <a:ext cx="2118360" cy="958088"/>
            </a:xfrm>
            <a:prstGeom prst="rtTriangle">
              <a:avLst/>
            </a:prstGeom>
            <a:pattFill prst="dkDnDiag">
              <a:fgClr>
                <a:schemeClr val="accent6">
                  <a:lumMod val="50000"/>
                </a:schemeClr>
              </a:fgClr>
              <a:bgClr>
                <a:schemeClr val="bg1"/>
              </a:bgClr>
            </a:patt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58CFCF58-9635-448A-9CB1-BFED897EC91A}"/>
                </a:ext>
              </a:extLst>
            </p:cNvPr>
            <p:cNvSpPr txBox="1"/>
            <p:nvPr/>
          </p:nvSpPr>
          <p:spPr>
            <a:xfrm>
              <a:off x="9453082" y="3954596"/>
              <a:ext cx="555316"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p>
          </p:txBody>
        </p:sp>
        <p:sp>
          <p:nvSpPr>
            <p:cNvPr id="25" name="TextBox 24">
              <a:extLst>
                <a:ext uri="{FF2B5EF4-FFF2-40B4-BE49-F238E27FC236}">
                  <a16:creationId xmlns="" xmlns:a16="http://schemas.microsoft.com/office/drawing/2014/main" id="{84816BA9-6279-4766-B8FD-8F1A29985ABB}"/>
                </a:ext>
              </a:extLst>
            </p:cNvPr>
            <p:cNvSpPr txBox="1"/>
            <p:nvPr/>
          </p:nvSpPr>
          <p:spPr>
            <a:xfrm>
              <a:off x="10870886" y="3483269"/>
              <a:ext cx="701039"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h</a:t>
              </a:r>
            </a:p>
          </p:txBody>
        </p:sp>
        <p:sp>
          <p:nvSpPr>
            <p:cNvPr id="26" name="TextBox 25">
              <a:extLst>
                <a:ext uri="{FF2B5EF4-FFF2-40B4-BE49-F238E27FC236}">
                  <a16:creationId xmlns="" xmlns:a16="http://schemas.microsoft.com/office/drawing/2014/main" id="{23254694-D813-4A15-821E-2964C19D219A}"/>
                </a:ext>
              </a:extLst>
            </p:cNvPr>
            <p:cNvSpPr txBox="1"/>
            <p:nvPr/>
          </p:nvSpPr>
          <p:spPr>
            <a:xfrm>
              <a:off x="9657878" y="3148902"/>
              <a:ext cx="701039"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l</a:t>
              </a:r>
            </a:p>
          </p:txBody>
        </p:sp>
      </p:grpSp>
      <p:grpSp>
        <p:nvGrpSpPr>
          <p:cNvPr id="3" name="Group 2">
            <a:extLst>
              <a:ext uri="{FF2B5EF4-FFF2-40B4-BE49-F238E27FC236}">
                <a16:creationId xmlns="" xmlns:a16="http://schemas.microsoft.com/office/drawing/2014/main" id="{EC320993-6721-4826-BB6E-122B44FD2F5D}"/>
              </a:ext>
            </a:extLst>
          </p:cNvPr>
          <p:cNvGrpSpPr/>
          <p:nvPr/>
        </p:nvGrpSpPr>
        <p:grpSpPr>
          <a:xfrm>
            <a:off x="6736080" y="4570087"/>
            <a:ext cx="4835844" cy="1281998"/>
            <a:chOff x="6736080" y="4570087"/>
            <a:chExt cx="4835844" cy="1281998"/>
          </a:xfrm>
        </p:grpSpPr>
        <p:sp>
          <p:nvSpPr>
            <p:cNvPr id="15" name="Right Triangle 14">
              <a:extLst>
                <a:ext uri="{FF2B5EF4-FFF2-40B4-BE49-F238E27FC236}">
                  <a16:creationId xmlns="" xmlns:a16="http://schemas.microsoft.com/office/drawing/2014/main" id="{636AB5B7-76EE-4410-8FF5-DF3D5AF371FE}"/>
                </a:ext>
              </a:extLst>
            </p:cNvPr>
            <p:cNvSpPr/>
            <p:nvPr/>
          </p:nvSpPr>
          <p:spPr>
            <a:xfrm flipH="1">
              <a:off x="6736080" y="4570087"/>
              <a:ext cx="4053840" cy="958088"/>
            </a:xfrm>
            <a:prstGeom prst="rtTriangle">
              <a:avLst/>
            </a:prstGeom>
            <a:pattFill prst="dkDnDiag">
              <a:fgClr>
                <a:schemeClr val="accent6">
                  <a:lumMod val="50000"/>
                </a:schemeClr>
              </a:fgClr>
              <a:bgClr>
                <a:schemeClr val="bg1"/>
              </a:bgClr>
            </a:patt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 xmlns:a16="http://schemas.microsoft.com/office/drawing/2014/main" id="{D32D6951-CD62-419A-9AB8-E78154666A47}"/>
                </a:ext>
              </a:extLst>
            </p:cNvPr>
            <p:cNvSpPr txBox="1"/>
            <p:nvPr/>
          </p:nvSpPr>
          <p:spPr>
            <a:xfrm>
              <a:off x="8897766" y="5451975"/>
              <a:ext cx="555316"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p>
          </p:txBody>
        </p:sp>
        <p:sp>
          <p:nvSpPr>
            <p:cNvPr id="27" name="TextBox 26">
              <a:extLst>
                <a:ext uri="{FF2B5EF4-FFF2-40B4-BE49-F238E27FC236}">
                  <a16:creationId xmlns="" xmlns:a16="http://schemas.microsoft.com/office/drawing/2014/main" id="{D7E5EE8B-1487-4C0B-98DC-837164342D45}"/>
                </a:ext>
              </a:extLst>
            </p:cNvPr>
            <p:cNvSpPr txBox="1"/>
            <p:nvPr/>
          </p:nvSpPr>
          <p:spPr>
            <a:xfrm>
              <a:off x="10870885" y="4912792"/>
              <a:ext cx="701039"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h</a:t>
              </a:r>
            </a:p>
          </p:txBody>
        </p:sp>
        <p:sp>
          <p:nvSpPr>
            <p:cNvPr id="28" name="TextBox 27">
              <a:extLst>
                <a:ext uri="{FF2B5EF4-FFF2-40B4-BE49-F238E27FC236}">
                  <a16:creationId xmlns="" xmlns:a16="http://schemas.microsoft.com/office/drawing/2014/main" id="{556E5330-23B0-4814-850D-0DD597C72975}"/>
                </a:ext>
              </a:extLst>
            </p:cNvPr>
            <p:cNvSpPr txBox="1"/>
            <p:nvPr/>
          </p:nvSpPr>
          <p:spPr>
            <a:xfrm>
              <a:off x="8412480" y="4710781"/>
              <a:ext cx="701039"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2l</a:t>
              </a:r>
            </a:p>
          </p:txBody>
        </p:sp>
      </p:grpSp>
      <p:sp>
        <p:nvSpPr>
          <p:cNvPr id="29" name="TextBox 28">
            <a:extLst>
              <a:ext uri="{FF2B5EF4-FFF2-40B4-BE49-F238E27FC236}">
                <a16:creationId xmlns="" xmlns:a16="http://schemas.microsoft.com/office/drawing/2014/main" id="{16CCF764-2498-4BE4-98BD-C99DC2A35742}"/>
              </a:ext>
            </a:extLst>
          </p:cNvPr>
          <p:cNvSpPr txBox="1"/>
          <p:nvPr/>
        </p:nvSpPr>
        <p:spPr>
          <a:xfrm>
            <a:off x="5120640" y="2835044"/>
            <a:ext cx="1737360"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Trả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lời</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 xmlns:a16="http://schemas.microsoft.com/office/drawing/2014/main" id="{C950F417-64BB-41FB-A471-0BA2FDC661AE}"/>
              </a:ext>
            </a:extLst>
          </p:cNvPr>
          <p:cNvSpPr/>
          <p:nvPr/>
        </p:nvSpPr>
        <p:spPr>
          <a:xfrm>
            <a:off x="1721876" y="3402475"/>
            <a:ext cx="4825365" cy="1631216"/>
          </a:xfrm>
          <a:prstGeom prst="rect">
            <a:avLst/>
          </a:prstGeom>
        </p:spPr>
        <p:txBody>
          <a:bodyPr wrap="square">
            <a:spAutoFit/>
          </a:bodyPr>
          <a:lstStyle/>
          <a:p>
            <a:pPr algn="just"/>
            <a:r>
              <a:rPr lang="vi-VN" sz="2000" dirty="0" err="1">
                <a:solidFill>
                  <a:schemeClr val="bg1"/>
                </a:solidFill>
                <a:latin typeface="Times New Roman" panose="02020603050405020304" pitchFamily="18" charset="0"/>
                <a:ea typeface="Times New Roman" panose="02020603050405020304" pitchFamily="18" charset="0"/>
              </a:rPr>
              <a:t>Độ</a:t>
            </a:r>
            <a:r>
              <a:rPr lang="vi-VN" sz="2000" dirty="0">
                <a:solidFill>
                  <a:schemeClr val="bg1"/>
                </a:solidFill>
                <a:latin typeface="Times New Roman" panose="02020603050405020304" pitchFamily="18" charset="0"/>
                <a:ea typeface="Times New Roman" panose="02020603050405020304" pitchFamily="18" charset="0"/>
              </a:rPr>
              <a:t> cao</a:t>
            </a:r>
            <a:r>
              <a:rPr lang="pt-BR" sz="2000" dirty="0">
                <a:solidFill>
                  <a:schemeClr val="bg1"/>
                </a:solidFill>
                <a:latin typeface="Times New Roman" panose="02020603050405020304" pitchFamily="18" charset="0"/>
                <a:ea typeface="Times New Roman" panose="02020603050405020304" pitchFamily="18" charset="0"/>
              </a:rPr>
              <a:t> từ </a:t>
            </a:r>
            <a:r>
              <a:rPr lang="vi-VN" sz="2000" dirty="0" err="1">
                <a:solidFill>
                  <a:schemeClr val="bg1"/>
                </a:solidFill>
                <a:latin typeface="Times New Roman" panose="02020603050405020304" pitchFamily="18" charset="0"/>
                <a:ea typeface="Times New Roman" panose="02020603050405020304" pitchFamily="18" charset="0"/>
              </a:rPr>
              <a:t>mặt</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đất</a:t>
            </a:r>
            <a:r>
              <a:rPr lang="pt-BR" sz="2000" dirty="0">
                <a:solidFill>
                  <a:schemeClr val="bg1"/>
                </a:solidFill>
                <a:latin typeface="Times New Roman" panose="02020603050405020304" pitchFamily="18" charset="0"/>
                <a:ea typeface="Times New Roman" panose="02020603050405020304" pitchFamily="18" charset="0"/>
              </a:rPr>
              <a:t> lên </a:t>
            </a:r>
            <a:r>
              <a:rPr lang="vi-VN" sz="2000" dirty="0" err="1">
                <a:solidFill>
                  <a:schemeClr val="bg1"/>
                </a:solidFill>
                <a:latin typeface="Times New Roman" panose="02020603050405020304" pitchFamily="18" charset="0"/>
                <a:ea typeface="Times New Roman" panose="02020603050405020304" pitchFamily="18" charset="0"/>
              </a:rPr>
              <a:t>sàn</a:t>
            </a:r>
            <a:r>
              <a:rPr lang="vi-VN" sz="2000" dirty="0">
                <a:solidFill>
                  <a:schemeClr val="bg1"/>
                </a:solidFill>
                <a:latin typeface="Times New Roman" panose="02020603050405020304" pitchFamily="18" charset="0"/>
                <a:ea typeface="Times New Roman" panose="02020603050405020304" pitchFamily="18" charset="0"/>
              </a:rPr>
              <a:t> xe </a:t>
            </a:r>
            <a:r>
              <a:rPr lang="vi-VN" sz="2000" dirty="0" err="1">
                <a:solidFill>
                  <a:schemeClr val="bg1"/>
                </a:solidFill>
                <a:latin typeface="Times New Roman" panose="02020603050405020304" pitchFamily="18" charset="0"/>
                <a:ea typeface="Times New Roman" panose="02020603050405020304" pitchFamily="18" charset="0"/>
              </a:rPr>
              <a:t>tải</a:t>
            </a:r>
            <a:r>
              <a:rPr lang="pt-BR" sz="2000" dirty="0">
                <a:solidFill>
                  <a:schemeClr val="bg1"/>
                </a:solidFill>
                <a:latin typeface="Times New Roman" panose="02020603050405020304" pitchFamily="18" charset="0"/>
                <a:ea typeface="Times New Roman" panose="02020603050405020304" pitchFamily="18" charset="0"/>
              </a:rPr>
              <a:t> là cố định. </a:t>
            </a:r>
            <a:r>
              <a:rPr lang="vi-VN" sz="2000" dirty="0">
                <a:solidFill>
                  <a:schemeClr val="bg1"/>
                </a:solidFill>
                <a:latin typeface="Times New Roman" panose="02020603050405020304" pitchFamily="18" charset="0"/>
                <a:ea typeface="Times New Roman" panose="02020603050405020304" pitchFamily="18" charset="0"/>
              </a:rPr>
              <a:t>V</a:t>
            </a:r>
            <a:r>
              <a:rPr lang="pt-BR" sz="2000" dirty="0">
                <a:solidFill>
                  <a:schemeClr val="bg1"/>
                </a:solidFill>
                <a:latin typeface="Times New Roman" panose="02020603050405020304" pitchFamily="18" charset="0"/>
                <a:ea typeface="Times New Roman" panose="02020603050405020304" pitchFamily="18" charset="0"/>
              </a:rPr>
              <a:t>ới chiều cao cố định</a:t>
            </a:r>
            <a:r>
              <a:rPr lang="vi-VN" sz="2000" dirty="0">
                <a:solidFill>
                  <a:schemeClr val="bg1"/>
                </a:solidFill>
                <a:latin typeface="Times New Roman" panose="02020603050405020304" pitchFamily="18" charset="0"/>
                <a:ea typeface="Times New Roman" panose="02020603050405020304" pitchFamily="18" charset="0"/>
              </a:rPr>
              <a:t>,</a:t>
            </a:r>
            <a:r>
              <a:rPr lang="pt-BR" sz="2000" dirty="0">
                <a:solidFill>
                  <a:schemeClr val="bg1"/>
                </a:solidFill>
                <a:latin typeface="Times New Roman" panose="02020603050405020304" pitchFamily="18" charset="0"/>
                <a:ea typeface="Times New Roman" panose="02020603050405020304" pitchFamily="18" charset="0"/>
              </a:rPr>
              <a:t> muốn </a:t>
            </a:r>
            <a:r>
              <a:rPr lang="vi-VN" sz="2000" dirty="0" err="1">
                <a:solidFill>
                  <a:schemeClr val="bg1"/>
                </a:solidFill>
                <a:latin typeface="Times New Roman" panose="02020603050405020304" pitchFamily="18" charset="0"/>
                <a:ea typeface="Times New Roman" panose="02020603050405020304" pitchFamily="18" charset="0"/>
              </a:rPr>
              <a:t>kéo</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vật</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nặng</a:t>
            </a:r>
            <a:r>
              <a:rPr lang="vi-VN" sz="2000" dirty="0">
                <a:solidFill>
                  <a:schemeClr val="bg1"/>
                </a:solidFill>
                <a:latin typeface="Times New Roman" panose="02020603050405020304" pitchFamily="18" charset="0"/>
                <a:ea typeface="Times New Roman" panose="02020603050405020304" pitchFamily="18" charset="0"/>
              </a:rPr>
              <a:t> </a:t>
            </a:r>
            <a:r>
              <a:rPr lang="pt-BR" sz="2000" dirty="0">
                <a:solidFill>
                  <a:schemeClr val="bg1"/>
                </a:solidFill>
                <a:latin typeface="Times New Roman" panose="02020603050405020304" pitchFamily="18" charset="0"/>
                <a:ea typeface="Times New Roman" panose="02020603050405020304" pitchFamily="18" charset="0"/>
              </a:rPr>
              <a:t>lên xe dễ dàng thì phải tăng chiều dài của đường đi</a:t>
            </a:r>
            <a:r>
              <a:rPr lang="vi-VN" sz="2000" dirty="0">
                <a:solidFill>
                  <a:schemeClr val="bg1"/>
                </a:solidFill>
                <a:latin typeface="Times New Roman" panose="02020603050405020304" pitchFamily="18" charset="0"/>
                <a:ea typeface="Times New Roman" panose="02020603050405020304" pitchFamily="18" charset="0"/>
              </a:rPr>
              <a:t> nên ta </a:t>
            </a:r>
            <a:r>
              <a:rPr lang="vi-VN" sz="2000" dirty="0" err="1">
                <a:solidFill>
                  <a:schemeClr val="bg1"/>
                </a:solidFill>
                <a:latin typeface="Times New Roman" panose="02020603050405020304" pitchFamily="18" charset="0"/>
                <a:ea typeface="Times New Roman" panose="02020603050405020304" pitchFamily="18" charset="0"/>
              </a:rPr>
              <a:t>sử</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dụng</a:t>
            </a:r>
            <a:r>
              <a:rPr lang="vi-VN" sz="2000" dirty="0">
                <a:solidFill>
                  <a:schemeClr val="bg1"/>
                </a:solidFill>
                <a:latin typeface="Times New Roman" panose="02020603050405020304" pitchFamily="18" charset="0"/>
                <a:ea typeface="Times New Roman" panose="02020603050405020304" pitchFamily="18" charset="0"/>
              </a:rPr>
              <a:t> t</a:t>
            </a:r>
            <a:r>
              <a:rPr lang="nl-NL" sz="2000" dirty="0">
                <a:solidFill>
                  <a:schemeClr val="bg1"/>
                </a:solidFill>
                <a:latin typeface="Times New Roman" panose="02020603050405020304" pitchFamily="18" charset="0"/>
                <a:ea typeface="Times New Roman" panose="02020603050405020304" pitchFamily="18" charset="0"/>
              </a:rPr>
              <a:t>ấm dài được lợi về lực hơn tấm ngắn</a:t>
            </a:r>
            <a:r>
              <a:rPr lang="vi-VN" sz="2000" dirty="0">
                <a:solidFill>
                  <a:schemeClr val="bg1"/>
                </a:solidFill>
                <a:latin typeface="Times New Roman" panose="02020603050405020304" pitchFamily="18" charset="0"/>
                <a:ea typeface="Times New Roman" panose="02020603050405020304" pitchFamily="18" charset="0"/>
              </a:rPr>
              <a:t>.</a:t>
            </a:r>
            <a:endParaRPr lang="en-US" sz="2000" dirty="0">
              <a:solidFill>
                <a:schemeClr val="bg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266925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35" name="Rectangle 34">
            <a:extLst>
              <a:ext uri="{FF2B5EF4-FFF2-40B4-BE49-F238E27FC236}">
                <a16:creationId xmlns="" xmlns:a16="http://schemas.microsoft.com/office/drawing/2014/main" id="{10269752-BAA4-450A-85E7-DB61BC0BDF96}"/>
              </a:ext>
            </a:extLst>
          </p:cNvPr>
          <p:cNvSpPr/>
          <p:nvPr/>
        </p:nvSpPr>
        <p:spPr>
          <a:xfrm>
            <a:off x="3018270" y="55448"/>
            <a:ext cx="52942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6</a:t>
            </a:r>
          </a:p>
        </p:txBody>
      </p:sp>
      <p:sp>
        <p:nvSpPr>
          <p:cNvPr id="7" name="Title 4">
            <a:extLst>
              <a:ext uri="{FF2B5EF4-FFF2-40B4-BE49-F238E27FC236}">
                <a16:creationId xmlns="" xmlns:a16="http://schemas.microsoft.com/office/drawing/2014/main" id="{4E69F712-3725-4904-B079-6241BD14B766}"/>
              </a:ext>
            </a:extLst>
          </p:cNvPr>
          <p:cNvSpPr txBox="1">
            <a:spLocks/>
          </p:cNvSpPr>
          <p:nvPr/>
        </p:nvSpPr>
        <p:spPr>
          <a:xfrm>
            <a:off x="464025"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B. BÀI TẬP ÁP DỤNG</a:t>
            </a:r>
            <a:endPar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I. </a:t>
            </a:r>
            <a:r>
              <a:rPr kumimoji="0" lang="vi-VN"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TỰ LUẬN</a:t>
            </a:r>
            <a:endParaRPr kumimoji="0" lang="en-US" sz="7200" b="0"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Subtitle 10"/>
          <p:cNvSpPr>
            <a:spLocks noGrp="1"/>
          </p:cNvSpPr>
          <p:nvPr>
            <p:ph type="subTitle" idx="1"/>
          </p:nvPr>
        </p:nvSpPr>
        <p:spPr>
          <a:xfrm>
            <a:off x="1370240" y="1701194"/>
            <a:ext cx="10644188" cy="891541"/>
          </a:xfrm>
        </p:spPr>
        <p:txBody>
          <a:bodyPr>
            <a:normAutofit/>
          </a:bodyPr>
          <a:lstStyle/>
          <a:p>
            <a:pPr algn="l">
              <a:lnSpc>
                <a:spcPct val="150000"/>
              </a:lnSpc>
            </a:pPr>
            <a:r>
              <a:rPr lang="en-US" sz="2000" b="1" dirty="0" err="1">
                <a:solidFill>
                  <a:srgbClr val="00B0F0"/>
                </a:solidFill>
                <a:latin typeface="Times New Roman" pitchFamily="18" charset="0"/>
                <a:cs typeface="Times New Roman" pitchFamily="18" charset="0"/>
              </a:rPr>
              <a:t>Bài</a:t>
            </a:r>
            <a:r>
              <a:rPr lang="en-US" sz="2000" b="1" dirty="0">
                <a:solidFill>
                  <a:srgbClr val="00B0F0"/>
                </a:solidFill>
                <a:latin typeface="Times New Roman" pitchFamily="18" charset="0"/>
                <a:cs typeface="Times New Roman" pitchFamily="18" charset="0"/>
              </a:rPr>
              <a:t> 3:</a:t>
            </a:r>
            <a:r>
              <a:rPr lang="en-US" sz="2000" dirty="0">
                <a:solidFill>
                  <a:srgbClr val="00B0F0"/>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Dùng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thìa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và</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đồng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xu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đều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mở</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được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nắp</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hộp</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nhưng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dùng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vật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nào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dễ</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mở</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hơn</a:t>
            </a:r>
            <a:r>
              <a:rPr lang="en-US" sz="2000" i="1">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a:t>
            </a:r>
            <a:r>
              <a:rPr lang="en-US" sz="2000" i="1" smtClean="0">
                <a:solidFill>
                  <a:schemeClr val="bg1"/>
                </a:solidFill>
                <a:latin typeface="Times New Roman" pitchFamily="18" charset="0"/>
                <a:cs typeface="Times New Roman" pitchFamily="18" charset="0"/>
              </a:rPr>
              <a:t>ại </a:t>
            </a:r>
            <a:r>
              <a:rPr lang="en-US" sz="2000" i="1" dirty="0" err="1">
                <a:solidFill>
                  <a:schemeClr val="bg1"/>
                </a:solidFill>
                <a:latin typeface="Times New Roman" pitchFamily="18" charset="0"/>
                <a:cs typeface="Times New Roman" pitchFamily="18" charset="0"/>
              </a:rPr>
              <a:t>sao</a:t>
            </a:r>
            <a:r>
              <a:rPr lang="en-US" sz="2000" i="1" dirty="0">
                <a:solidFill>
                  <a:schemeClr val="bg1"/>
                </a:solidFill>
                <a:latin typeface="Times New Roman" pitchFamily="18" charset="0"/>
                <a:cs typeface="Times New Roman" pitchFamily="18" charset="0"/>
              </a:rPr>
              <a:t>?</a:t>
            </a:r>
          </a:p>
        </p:txBody>
      </p:sp>
      <p:sp>
        <p:nvSpPr>
          <p:cNvPr id="6" name="TextBox 5">
            <a:extLst>
              <a:ext uri="{FF2B5EF4-FFF2-40B4-BE49-F238E27FC236}">
                <a16:creationId xmlns="" xmlns:a16="http://schemas.microsoft.com/office/drawing/2014/main" id="{1BB9B2F9-B014-41F7-8CBC-77ED23CE4D77}"/>
              </a:ext>
            </a:extLst>
          </p:cNvPr>
          <p:cNvSpPr txBox="1"/>
          <p:nvPr/>
        </p:nvSpPr>
        <p:spPr>
          <a:xfrm>
            <a:off x="5029200" y="2192625"/>
            <a:ext cx="1737360"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Trả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lời</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FBC2D13A-A1BE-4E93-85C4-CACBCBFF6049}"/>
              </a:ext>
            </a:extLst>
          </p:cNvPr>
          <p:cNvSpPr txBox="1"/>
          <p:nvPr/>
        </p:nvSpPr>
        <p:spPr>
          <a:xfrm>
            <a:off x="1642188" y="2392680"/>
            <a:ext cx="6670288" cy="4401205"/>
          </a:xfrm>
          <a:prstGeom prst="rect">
            <a:avLst/>
          </a:prstGeom>
          <a:noFill/>
        </p:spPr>
        <p:txBody>
          <a:bodyPr wrap="square" rtlCol="0">
            <a:spAutoFit/>
          </a:bodyPr>
          <a:lstStyle/>
          <a:p>
            <a:endParaRPr lang="en-US" sz="20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vi-VN" sz="2000" dirty="0" err="1">
                <a:solidFill>
                  <a:schemeClr val="bg1"/>
                </a:solidFill>
                <a:latin typeface="Times New Roman" panose="02020603050405020304" pitchFamily="18" charset="0"/>
                <a:cs typeface="Times New Roman" panose="02020603050405020304" pitchFamily="18" charset="0"/>
              </a:rPr>
              <a:t>Dùng</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thìa</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dễ</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mở</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nắp</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hộp</a:t>
            </a:r>
            <a:r>
              <a:rPr lang="vi-VN" sz="2000" dirty="0">
                <a:solidFill>
                  <a:schemeClr val="bg1"/>
                </a:solidFill>
                <a:latin typeface="Times New Roman" panose="02020603050405020304" pitchFamily="18" charset="0"/>
                <a:cs typeface="Times New Roman" panose="02020603050405020304" pitchFamily="18" charset="0"/>
              </a:rPr>
              <a:t> hơn </a:t>
            </a:r>
            <a:r>
              <a:rPr lang="vi-VN" sz="2000" dirty="0" err="1">
                <a:solidFill>
                  <a:schemeClr val="bg1"/>
                </a:solidFill>
                <a:latin typeface="Times New Roman" panose="02020603050405020304" pitchFamily="18" charset="0"/>
                <a:cs typeface="Times New Roman" panose="02020603050405020304" pitchFamily="18" charset="0"/>
              </a:rPr>
              <a:t>vì</a:t>
            </a:r>
            <a:r>
              <a:rPr lang="en-US" sz="2000" dirty="0">
                <a:solidFill>
                  <a:schemeClr val="bg1"/>
                </a:solidFill>
                <a:latin typeface="Times New Roman" panose="02020603050405020304" pitchFamily="18" charset="0"/>
                <a:cs typeface="Times New Roman" panose="02020603050405020304" pitchFamily="18" charset="0"/>
              </a:rPr>
              <a:t>:</a:t>
            </a: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Áp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nguyên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đòn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bẩy</a:t>
            </a:r>
            <a:r>
              <a:rPr lang="en-US" sz="2000" dirty="0">
                <a:solidFill>
                  <a:schemeClr val="bg1"/>
                </a:solidFill>
                <a:latin typeface="Times New Roman" panose="02020603050405020304" pitchFamily="18" charset="0"/>
                <a:cs typeface="Times New Roman" panose="02020603050405020304" pitchFamily="18" charset="0"/>
              </a:rPr>
              <a:t>:</a:t>
            </a:r>
          </a:p>
          <a:p>
            <a:pPr marL="168275" indent="182563">
              <a:lnSpc>
                <a:spcPct val="150000"/>
              </a:lnSpc>
            </a:pPr>
            <a:r>
              <a:rPr lang="en-US" sz="2000" dirty="0">
                <a:solidFill>
                  <a:schemeClr val="bg1"/>
                </a:solidFill>
                <a:latin typeface="Times New Roman" panose="02020603050405020304" pitchFamily="18" charset="0"/>
                <a:cs typeface="Times New Roman" panose="02020603050405020304" pitchFamily="18" charset="0"/>
              </a:rPr>
              <a:t>Do k</a:t>
            </a:r>
            <a:r>
              <a:rPr lang="vi-VN" sz="2000" dirty="0" err="1">
                <a:solidFill>
                  <a:schemeClr val="bg1"/>
                </a:solidFill>
                <a:latin typeface="Times New Roman" panose="02020603050405020304" pitchFamily="18" charset="0"/>
                <a:cs typeface="Times New Roman" panose="02020603050405020304" pitchFamily="18" charset="0"/>
              </a:rPr>
              <a:t>hoảng</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cách</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từ</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điểm</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tựa</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cạnh</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của</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hộp</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đến</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điểm</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tác</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dụng</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lực</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của</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vật</a:t>
            </a:r>
            <a:r>
              <a:rPr lang="vi-VN" sz="2000" dirty="0">
                <a:solidFill>
                  <a:schemeClr val="bg1"/>
                </a:solidFill>
                <a:latin typeface="Times New Roman" panose="02020603050405020304" pitchFamily="18" charset="0"/>
                <a:cs typeface="Times New Roman" panose="02020603050405020304" pitchFamily="18" charset="0"/>
              </a:rPr>
              <a:t> ( </a:t>
            </a:r>
            <a:r>
              <a:rPr lang="vi-VN" sz="2000" dirty="0" err="1">
                <a:solidFill>
                  <a:schemeClr val="bg1"/>
                </a:solidFill>
                <a:latin typeface="Times New Roman" panose="02020603050405020304" pitchFamily="18" charset="0"/>
                <a:cs typeface="Times New Roman" panose="02020603050405020304" pitchFamily="18" charset="0"/>
              </a:rPr>
              <a:t>chỗ</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nắp</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hộp</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đè</a:t>
            </a:r>
            <a:r>
              <a:rPr lang="vi-VN" sz="2000" dirty="0">
                <a:solidFill>
                  <a:schemeClr val="bg1"/>
                </a:solidFill>
                <a:latin typeface="Times New Roman" panose="02020603050405020304" pitchFamily="18" charset="0"/>
                <a:cs typeface="Times New Roman" panose="02020603050405020304" pitchFamily="18" charset="0"/>
              </a:rPr>
              <a:t> lên </a:t>
            </a:r>
            <a:r>
              <a:rPr lang="vi-VN" sz="2000" dirty="0" err="1">
                <a:solidFill>
                  <a:schemeClr val="bg1"/>
                </a:solidFill>
                <a:latin typeface="Times New Roman" panose="02020603050405020304" pitchFamily="18" charset="0"/>
                <a:cs typeface="Times New Roman" panose="02020603050405020304" pitchFamily="18" charset="0"/>
              </a:rPr>
              <a:t>thìa</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hoặc</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đồng</a:t>
            </a:r>
            <a:r>
              <a:rPr lang="vi-VN" sz="2000" dirty="0">
                <a:solidFill>
                  <a:schemeClr val="bg1"/>
                </a:solidFill>
                <a:latin typeface="Times New Roman" panose="02020603050405020304" pitchFamily="18" charset="0"/>
                <a:cs typeface="Times New Roman" panose="02020603050405020304" pitchFamily="18" charset="0"/>
              </a:rPr>
              <a:t> xu) khi </a:t>
            </a:r>
            <a:r>
              <a:rPr lang="vi-VN" sz="2000" dirty="0" err="1">
                <a:solidFill>
                  <a:schemeClr val="bg1"/>
                </a:solidFill>
                <a:latin typeface="Times New Roman" panose="02020603050405020304" pitchFamily="18" charset="0"/>
                <a:cs typeface="Times New Roman" panose="02020603050405020304" pitchFamily="18" charset="0"/>
              </a:rPr>
              <a:t>dùng</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thìa</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và</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đồng</a:t>
            </a:r>
            <a:r>
              <a:rPr lang="vi-VN" sz="2000" dirty="0">
                <a:solidFill>
                  <a:schemeClr val="bg1"/>
                </a:solidFill>
                <a:latin typeface="Times New Roman" panose="02020603050405020304" pitchFamily="18" charset="0"/>
                <a:cs typeface="Times New Roman" panose="02020603050405020304" pitchFamily="18" charset="0"/>
              </a:rPr>
              <a:t> xu </a:t>
            </a:r>
            <a:r>
              <a:rPr lang="vi-VN" sz="2000" dirty="0" err="1">
                <a:solidFill>
                  <a:schemeClr val="bg1"/>
                </a:solidFill>
                <a:latin typeface="Times New Roman" panose="02020603050405020304" pitchFamily="18" charset="0"/>
                <a:cs typeface="Times New Roman" panose="02020603050405020304" pitchFamily="18" charset="0"/>
              </a:rPr>
              <a:t>là</a:t>
            </a:r>
            <a:r>
              <a:rPr lang="vi-VN" sz="2000" dirty="0">
                <a:solidFill>
                  <a:schemeClr val="bg1"/>
                </a:solidFill>
                <a:latin typeface="Times New Roman" panose="02020603050405020304" pitchFamily="18" charset="0"/>
                <a:cs typeface="Times New Roman" panose="02020603050405020304" pitchFamily="18" charset="0"/>
              </a:rPr>
              <a:t> như nhau</a:t>
            </a:r>
            <a:r>
              <a:rPr lang="en-US" sz="2000" dirty="0">
                <a:solidFill>
                  <a:schemeClr val="bg1"/>
                </a:solidFill>
                <a:latin typeface="Times New Roman" panose="02020603050405020304" pitchFamily="18" charset="0"/>
                <a:cs typeface="Times New Roman" panose="02020603050405020304" pitchFamily="18" charset="0"/>
              </a:rPr>
              <a:t>. N</a:t>
            </a:r>
            <a:r>
              <a:rPr lang="vi-VN" sz="2000" dirty="0">
                <a:solidFill>
                  <a:schemeClr val="bg1"/>
                </a:solidFill>
                <a:latin typeface="Times New Roman" panose="02020603050405020304" pitchFamily="18" charset="0"/>
                <a:cs typeface="Times New Roman" panose="02020603050405020304" pitchFamily="18" charset="0"/>
              </a:rPr>
              <a:t>hưng </a:t>
            </a:r>
            <a:r>
              <a:rPr lang="vi-VN" sz="2000" dirty="0" err="1">
                <a:solidFill>
                  <a:schemeClr val="bg1"/>
                </a:solidFill>
                <a:latin typeface="Times New Roman" panose="02020603050405020304" pitchFamily="18" charset="0"/>
                <a:cs typeface="Times New Roman" panose="02020603050405020304" pitchFamily="18" charset="0"/>
              </a:rPr>
              <a:t>khoảng</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cách</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từ</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điểm</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tựa</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đến</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điểm</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tác</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dụng</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lực</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của</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người</a:t>
            </a:r>
            <a:r>
              <a:rPr lang="vi-VN" sz="2000" dirty="0">
                <a:solidFill>
                  <a:schemeClr val="bg1"/>
                </a:solidFill>
                <a:latin typeface="Times New Roman" panose="02020603050405020304" pitchFamily="18" charset="0"/>
                <a:cs typeface="Times New Roman" panose="02020603050405020304" pitchFamily="18" charset="0"/>
              </a:rPr>
              <a:t> ( </a:t>
            </a:r>
            <a:r>
              <a:rPr lang="vi-VN" sz="2000" dirty="0" err="1">
                <a:solidFill>
                  <a:schemeClr val="bg1"/>
                </a:solidFill>
                <a:latin typeface="Times New Roman" panose="02020603050405020304" pitchFamily="18" charset="0"/>
                <a:cs typeface="Times New Roman" panose="02020603050405020304" pitchFamily="18" charset="0"/>
              </a:rPr>
              <a:t>chỗ</a:t>
            </a:r>
            <a:r>
              <a:rPr lang="vi-VN" sz="2000" dirty="0">
                <a:solidFill>
                  <a:schemeClr val="bg1"/>
                </a:solidFill>
                <a:latin typeface="Times New Roman" panose="02020603050405020304" pitchFamily="18" charset="0"/>
                <a:cs typeface="Times New Roman" panose="02020603050405020304" pitchFamily="18" charset="0"/>
              </a:rPr>
              <a:t> tay </a:t>
            </a:r>
            <a:r>
              <a:rPr lang="vi-VN" sz="2000" dirty="0" err="1">
                <a:solidFill>
                  <a:schemeClr val="bg1"/>
                </a:solidFill>
                <a:latin typeface="Times New Roman" panose="02020603050405020304" pitchFamily="18" charset="0"/>
                <a:cs typeface="Times New Roman" panose="02020603050405020304" pitchFamily="18" charset="0"/>
              </a:rPr>
              <a:t>cầm</a:t>
            </a:r>
            <a:r>
              <a:rPr lang="vi-VN" sz="2000" dirty="0">
                <a:solidFill>
                  <a:schemeClr val="bg1"/>
                </a:solidFill>
                <a:latin typeface="Times New Roman" panose="02020603050405020304" pitchFamily="18" charset="0"/>
                <a:cs typeface="Times New Roman" panose="02020603050405020304" pitchFamily="18" charset="0"/>
              </a:rPr>
              <a:t>) ở </a:t>
            </a:r>
            <a:r>
              <a:rPr lang="vi-VN" sz="2000" dirty="0" err="1">
                <a:solidFill>
                  <a:schemeClr val="bg1"/>
                </a:solidFill>
                <a:latin typeface="Times New Roman" panose="02020603050405020304" pitchFamily="18" charset="0"/>
                <a:cs typeface="Times New Roman" panose="02020603050405020304" pitchFamily="18" charset="0"/>
              </a:rPr>
              <a:t>thìa</a:t>
            </a:r>
            <a:r>
              <a:rPr lang="vi-VN" sz="2000" dirty="0">
                <a:solidFill>
                  <a:schemeClr val="bg1"/>
                </a:solidFill>
                <a:latin typeface="Times New Roman" panose="02020603050405020304" pitchFamily="18" charset="0"/>
                <a:cs typeface="Times New Roman" panose="02020603050405020304" pitchFamily="18" charset="0"/>
              </a:rPr>
              <a:t> </a:t>
            </a:r>
            <a:r>
              <a:rPr lang="vi-VN" sz="2000" dirty="0" err="1">
                <a:solidFill>
                  <a:schemeClr val="bg1"/>
                </a:solidFill>
                <a:latin typeface="Times New Roman" panose="02020603050405020304" pitchFamily="18" charset="0"/>
                <a:cs typeface="Times New Roman" panose="02020603050405020304" pitchFamily="18" charset="0"/>
              </a:rPr>
              <a:t>lớn</a:t>
            </a:r>
            <a:r>
              <a:rPr lang="vi-VN" sz="2000" dirty="0">
                <a:solidFill>
                  <a:schemeClr val="bg1"/>
                </a:solidFill>
                <a:latin typeface="Times New Roman" panose="02020603050405020304" pitchFamily="18" charset="0"/>
                <a:cs typeface="Times New Roman" panose="02020603050405020304" pitchFamily="18" charset="0"/>
              </a:rPr>
              <a:t> hơn ở </a:t>
            </a:r>
            <a:r>
              <a:rPr lang="vi-VN" sz="2000" dirty="0" err="1">
                <a:solidFill>
                  <a:schemeClr val="bg1"/>
                </a:solidFill>
                <a:latin typeface="Times New Roman" panose="02020603050405020304" pitchFamily="18" charset="0"/>
                <a:cs typeface="Times New Roman" panose="02020603050405020304" pitchFamily="18" charset="0"/>
              </a:rPr>
              <a:t>đồng</a:t>
            </a:r>
            <a:r>
              <a:rPr lang="vi-VN" sz="2000" dirty="0">
                <a:solidFill>
                  <a:schemeClr val="bg1"/>
                </a:solidFill>
                <a:latin typeface="Times New Roman" panose="02020603050405020304" pitchFamily="18" charset="0"/>
                <a:cs typeface="Times New Roman" panose="02020603050405020304" pitchFamily="18" charset="0"/>
              </a:rPr>
              <a:t> xu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thìa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sẽ</a:t>
            </a:r>
            <a:r>
              <a:rPr lang="en-US" sz="2000" dirty="0">
                <a:solidFill>
                  <a:schemeClr val="bg1"/>
                </a:solidFill>
                <a:latin typeface="Times New Roman" panose="02020603050405020304" pitchFamily="18" charset="0"/>
                <a:cs typeface="Times New Roman" panose="02020603050405020304" pitchFamily="18" charset="0"/>
              </a:rPr>
              <a:t> đ</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lợi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lực</a:t>
            </a:r>
            <a:endParaRPr lang="en-US" sz="20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       =&gt; </a:t>
            </a:r>
            <a:r>
              <a:rPr lang="en-US" sz="2000" dirty="0" err="1">
                <a:solidFill>
                  <a:schemeClr val="bg1"/>
                </a:solidFill>
                <a:latin typeface="Times New Roman" panose="02020603050405020304" pitchFamily="18" charset="0"/>
                <a:cs typeface="Times New Roman" panose="02020603050405020304" pitchFamily="18" charset="0"/>
              </a:rPr>
              <a:t>dùng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thìa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dễ</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mở</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nắp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hộp</a:t>
            </a:r>
            <a:r>
              <a:rPr lang="en-US" sz="2000" dirty="0">
                <a:solidFill>
                  <a:schemeClr val="bg1"/>
                </a:solidFill>
                <a:latin typeface="Times New Roman" panose="02020603050405020304" pitchFamily="18" charset="0"/>
                <a:cs typeface="Times New Roman" panose="02020603050405020304" pitchFamily="18" charset="0"/>
              </a:rPr>
              <a:t> h</a:t>
            </a:r>
            <a:r>
              <a:rPr lang="vi-VN" sz="2000" dirty="0">
                <a:solidFill>
                  <a:schemeClr val="bg1"/>
                </a:solidFill>
                <a:latin typeface="Times New Roman" panose="02020603050405020304" pitchFamily="18" charset="0"/>
                <a:cs typeface="Times New Roman" panose="02020603050405020304" pitchFamily="18" charset="0"/>
              </a:rPr>
              <a:t>ơ</a:t>
            </a:r>
            <a:r>
              <a:rPr lang="en-US" sz="2000" dirty="0">
                <a:solidFill>
                  <a:schemeClr val="bg1"/>
                </a:solidFill>
                <a:latin typeface="Times New Roman" panose="02020603050405020304" pitchFamily="18" charset="0"/>
                <a:cs typeface="Times New Roman" panose="02020603050405020304" pitchFamily="18" charset="0"/>
              </a:rPr>
              <a:t>n.</a:t>
            </a:r>
          </a:p>
          <a:p>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 xmlns:a16="http://schemas.microsoft.com/office/drawing/2014/main" id="{7DA8EE15-E796-4227-9760-78D242C8C6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4435" y="2896925"/>
            <a:ext cx="3070797" cy="2333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26692506"/>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barn(inVertical)">
                                      <p:cBhvr>
                                        <p:cTn id="15" dur="500"/>
                                        <p:tgtEl>
                                          <p:spTgt spid="2">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barn(inVertical)">
                                      <p:cBhvr>
                                        <p:cTn id="21"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35" name="Rectangle 34">
            <a:extLst>
              <a:ext uri="{FF2B5EF4-FFF2-40B4-BE49-F238E27FC236}">
                <a16:creationId xmlns="" xmlns:a16="http://schemas.microsoft.com/office/drawing/2014/main" id="{10269752-BAA4-450A-85E7-DB61BC0BDF96}"/>
              </a:ext>
            </a:extLst>
          </p:cNvPr>
          <p:cNvSpPr/>
          <p:nvPr/>
        </p:nvSpPr>
        <p:spPr>
          <a:xfrm>
            <a:off x="3018270" y="55448"/>
            <a:ext cx="52942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6</a:t>
            </a:r>
          </a:p>
        </p:txBody>
      </p:sp>
      <p:sp>
        <p:nvSpPr>
          <p:cNvPr id="7" name="Title 4">
            <a:extLst>
              <a:ext uri="{FF2B5EF4-FFF2-40B4-BE49-F238E27FC236}">
                <a16:creationId xmlns="" xmlns:a16="http://schemas.microsoft.com/office/drawing/2014/main" id="{4E69F712-3725-4904-B079-6241BD14B766}"/>
              </a:ext>
            </a:extLst>
          </p:cNvPr>
          <p:cNvSpPr txBox="1">
            <a:spLocks/>
          </p:cNvSpPr>
          <p:nvPr/>
        </p:nvSpPr>
        <p:spPr>
          <a:xfrm>
            <a:off x="464025"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B. BÀI TẬP ÁP DỤNG</a:t>
            </a:r>
            <a:endPar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I. </a:t>
            </a:r>
            <a:r>
              <a:rPr kumimoji="0" lang="vi-VN"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TỰ LUẬN</a:t>
            </a:r>
            <a:endParaRPr kumimoji="0" lang="en-US" sz="7200" b="0"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Subtitle 10"/>
          <p:cNvSpPr>
            <a:spLocks noGrp="1"/>
          </p:cNvSpPr>
          <p:nvPr>
            <p:ph type="subTitle" idx="1"/>
          </p:nvPr>
        </p:nvSpPr>
        <p:spPr>
          <a:xfrm>
            <a:off x="1274445" y="1637431"/>
            <a:ext cx="9789795" cy="1485901"/>
          </a:xfrm>
        </p:spPr>
        <p:txBody>
          <a:bodyPr/>
          <a:lstStyle/>
          <a:p>
            <a:pPr algn="l">
              <a:lnSpc>
                <a:spcPct val="150000"/>
              </a:lnSpc>
            </a:pPr>
            <a:r>
              <a:rPr lang="en-US" sz="2000" b="1" dirty="0" err="1">
                <a:solidFill>
                  <a:srgbClr val="00B0F0"/>
                </a:solidFill>
                <a:latin typeface="Times New Roman" pitchFamily="18" charset="0"/>
                <a:cs typeface="Times New Roman" pitchFamily="18" charset="0"/>
              </a:rPr>
              <a:t>Bài</a:t>
            </a:r>
            <a:r>
              <a:rPr lang="en-US" sz="2000" b="1" dirty="0">
                <a:solidFill>
                  <a:srgbClr val="00B0F0"/>
                </a:solidFill>
                <a:latin typeface="Times New Roman" pitchFamily="18" charset="0"/>
                <a:cs typeface="Times New Roman" pitchFamily="18" charset="0"/>
              </a:rPr>
              <a:t> 4:</a:t>
            </a:r>
            <a:r>
              <a:rPr lang="en-US" sz="2000" dirty="0">
                <a:solidFill>
                  <a:srgbClr val="00B0F0"/>
                </a:solidFill>
                <a:latin typeface="Times New Roman" pitchFamily="18" charset="0"/>
                <a:cs typeface="Times New Roman" pitchFamily="18" charset="0"/>
              </a:rPr>
              <a:t> </a:t>
            </a:r>
            <a:r>
              <a:rPr lang="en-US" sz="2000" i="1" dirty="0">
                <a:solidFill>
                  <a:schemeClr val="bg1"/>
                </a:solidFill>
                <a:latin typeface="Times New Roman" pitchFamily="18" charset="0"/>
                <a:cs typeface="Times New Roman" pitchFamily="18" charset="0"/>
              </a:rPr>
              <a:t>Quan </a:t>
            </a:r>
            <a:r>
              <a:rPr lang="en-US" sz="2000" i="1" dirty="0" err="1">
                <a:solidFill>
                  <a:schemeClr val="bg1"/>
                </a:solidFill>
                <a:latin typeface="Times New Roman" pitchFamily="18" charset="0"/>
                <a:cs typeface="Times New Roman" pitchFamily="18" charset="0"/>
              </a:rPr>
              <a:t>sát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những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kéo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khác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nhau</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thấy</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kéo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cắt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tóc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cắt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giấy</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thường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có</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lưỡi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kéo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dài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tay</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cầm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ngắn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còn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những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kéo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cắt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tôn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cắt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sắt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thì</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lưỡi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kéo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ngắn</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và</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tay</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cầm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dài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Hãy</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giải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thích</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vì</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sao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người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lại</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chế</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tạo</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như</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vậy</a:t>
            </a:r>
            <a:r>
              <a:rPr lang="en-US" sz="2000" i="1" dirty="0">
                <a:solidFill>
                  <a:schemeClr val="bg1"/>
                </a:solidFill>
                <a:latin typeface="Times New Roman" pitchFamily="18" charset="0"/>
                <a:cs typeface="Times New Roman" pitchFamily="18" charset="0"/>
              </a:rPr>
              <a:t>?</a:t>
            </a:r>
          </a:p>
          <a:p>
            <a:endParaRPr lang="en-US" dirty="0"/>
          </a:p>
        </p:txBody>
      </p:sp>
      <p:sp>
        <p:nvSpPr>
          <p:cNvPr id="6" name="TextBox 5">
            <a:extLst>
              <a:ext uri="{FF2B5EF4-FFF2-40B4-BE49-F238E27FC236}">
                <a16:creationId xmlns="" xmlns:a16="http://schemas.microsoft.com/office/drawing/2014/main" id="{1B963D26-945C-4CFC-AE77-78AC37BA1E70}"/>
              </a:ext>
            </a:extLst>
          </p:cNvPr>
          <p:cNvSpPr txBox="1"/>
          <p:nvPr/>
        </p:nvSpPr>
        <p:spPr>
          <a:xfrm>
            <a:off x="5029200" y="2983367"/>
            <a:ext cx="1737360"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Trả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lời</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5" name="Picture 4" descr="A pair of scissors&#10;&#10;Description automatically generated">
            <a:extLst>
              <a:ext uri="{FF2B5EF4-FFF2-40B4-BE49-F238E27FC236}">
                <a16:creationId xmlns="" xmlns:a16="http://schemas.microsoft.com/office/drawing/2014/main" id="{46B3C1C3-BFDB-4D8B-B23B-822E3FDC0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0066" y="2630371"/>
            <a:ext cx="2381249" cy="1477329"/>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 xmlns:a16="http://schemas.microsoft.com/office/drawing/2014/main" id="{DE8CBF02-CEF6-4489-9116-484D385144D7}"/>
              </a:ext>
            </a:extLst>
          </p:cNvPr>
          <p:cNvSpPr txBox="1"/>
          <p:nvPr/>
        </p:nvSpPr>
        <p:spPr>
          <a:xfrm>
            <a:off x="1707036" y="4861978"/>
            <a:ext cx="6156804" cy="1015663"/>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Với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kéo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cắt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sắt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cắt</a:t>
            </a:r>
            <a:r>
              <a:rPr lang="en-US" sz="2000" dirty="0">
                <a:solidFill>
                  <a:schemeClr val="bg1"/>
                </a:solidFill>
                <a:latin typeface="Times New Roman" panose="02020603050405020304" pitchFamily="18" charset="0"/>
                <a:cs typeface="Times New Roman" panose="02020603050405020304" pitchFamily="18" charset="0"/>
              </a:rPr>
              <a:t> đ</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sắt</a:t>
            </a:r>
            <a:r>
              <a:rPr lang="en-US" sz="2000" dirty="0">
                <a:solidFill>
                  <a:schemeClr val="bg1"/>
                </a:solidFill>
                <a:latin typeface="Times New Roman" panose="02020603050405020304" pitchFamily="18" charset="0"/>
                <a:cs typeface="Times New Roman" panose="02020603050405020304" pitchFamily="18" charset="0"/>
              </a:rPr>
              <a:t> ta </a:t>
            </a:r>
            <a:r>
              <a:rPr lang="en-US" sz="2000" dirty="0" err="1">
                <a:solidFill>
                  <a:schemeClr val="bg1"/>
                </a:solidFill>
                <a:latin typeface="Times New Roman" panose="02020603050405020304" pitchFamily="18" charset="0"/>
                <a:cs typeface="Times New Roman" panose="02020603050405020304" pitchFamily="18" charset="0"/>
              </a:rPr>
              <a:t>cần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sử</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một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lớn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phần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tay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cầm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dài</a:t>
            </a:r>
            <a:r>
              <a:rPr lang="en-US" sz="2000" dirty="0">
                <a:solidFill>
                  <a:schemeClr val="bg1"/>
                </a:solidFill>
                <a:latin typeface="Times New Roman" panose="02020603050405020304" pitchFamily="18" charset="0"/>
                <a:cs typeface="Times New Roman" panose="02020603050405020304" pitchFamily="18" charset="0"/>
              </a:rPr>
              <a:t> h</a:t>
            </a:r>
            <a:r>
              <a:rPr lang="vi-VN" sz="2000" dirty="0">
                <a:solidFill>
                  <a:schemeClr val="bg1"/>
                </a:solidFill>
                <a:latin typeface="Times New Roman" panose="02020603050405020304" pitchFamily="18" charset="0"/>
                <a:cs typeface="Times New Roman" panose="02020603050405020304" pitchFamily="18" charset="0"/>
              </a:rPr>
              <a:t>ơ</a:t>
            </a:r>
            <a:r>
              <a:rPr lang="en-US" sz="2000" dirty="0">
                <a:solidFill>
                  <a:schemeClr val="bg1"/>
                </a:solidFill>
                <a:latin typeface="Times New Roman" panose="02020603050405020304" pitchFamily="18" charset="0"/>
                <a:cs typeface="Times New Roman" panose="02020603050405020304" pitchFamily="18" charset="0"/>
              </a:rPr>
              <a:t>n </a:t>
            </a:r>
            <a:r>
              <a:rPr lang="en-US" sz="2000" dirty="0" err="1">
                <a:solidFill>
                  <a:schemeClr val="bg1"/>
                </a:solidFill>
                <a:latin typeface="Times New Roman" panose="02020603050405020304" pitchFamily="18" charset="0"/>
                <a:cs typeface="Times New Roman" panose="02020603050405020304" pitchFamily="18" charset="0"/>
              </a:rPr>
              <a:t>sẽ</a:t>
            </a:r>
            <a:r>
              <a:rPr lang="en-US" sz="2000" dirty="0">
                <a:solidFill>
                  <a:schemeClr val="bg1"/>
                </a:solidFill>
                <a:latin typeface="Times New Roman" panose="02020603050405020304" pitchFamily="18" charset="0"/>
                <a:cs typeface="Times New Roman" panose="02020603050405020304" pitchFamily="18" charset="0"/>
              </a:rPr>
              <a:t> đ</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lợi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về</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lực</a:t>
            </a:r>
            <a:r>
              <a:rPr lang="en-US" sz="2000" dirty="0">
                <a:solidFill>
                  <a:schemeClr val="bg1"/>
                </a:solidFill>
                <a:latin typeface="Times New Roman" panose="02020603050405020304" pitchFamily="18" charset="0"/>
                <a:cs typeface="Times New Roman" panose="02020603050405020304" pitchFamily="18" charset="0"/>
              </a:rPr>
              <a:t>. Tay </a:t>
            </a:r>
            <a:r>
              <a:rPr lang="en-US" sz="2000" dirty="0" err="1">
                <a:solidFill>
                  <a:schemeClr val="bg1"/>
                </a:solidFill>
                <a:latin typeface="Times New Roman" panose="02020603050405020304" pitchFamily="18" charset="0"/>
                <a:cs typeface="Times New Roman" panose="02020603050405020304" pitchFamily="18" charset="0"/>
              </a:rPr>
              <a:t>cầm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càng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thì</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cần</a:t>
            </a:r>
            <a:r>
              <a:rPr lang="en-US" sz="2000" dirty="0">
                <a:solidFill>
                  <a:schemeClr val="bg1"/>
                </a:solidFill>
                <a:latin typeface="Times New Roman" panose="02020603050405020304" pitchFamily="18" charset="0"/>
                <a:cs typeface="Times New Roman" panose="02020603050405020304" pitchFamily="18" charset="0"/>
              </a:rPr>
              <a:t> dung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cắt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càng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nhỏ</a:t>
            </a:r>
            <a:r>
              <a:rPr lang="en-US" sz="2000" dirty="0">
                <a:solidFill>
                  <a:schemeClr val="bg1"/>
                </a:solidFill>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 xmlns:a16="http://schemas.microsoft.com/office/drawing/2014/main" id="{FEF7CB20-BDE7-481F-8A9A-2BE81E7F651A}"/>
              </a:ext>
            </a:extLst>
          </p:cNvPr>
          <p:cNvSpPr txBox="1"/>
          <p:nvPr/>
        </p:nvSpPr>
        <p:spPr>
          <a:xfrm>
            <a:off x="1707036" y="3614739"/>
            <a:ext cx="6156804" cy="1323439"/>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cắt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giấy</a:t>
            </a:r>
            <a:r>
              <a:rPr lang="en-US" sz="2000" dirty="0">
                <a:solidFill>
                  <a:schemeClr val="bg1"/>
                </a:solidFill>
                <a:latin typeface="Times New Roman" panose="02020603050405020304" pitchFamily="18" charset="0"/>
                <a:cs typeface="Times New Roman" panose="02020603050405020304" pitchFamily="18" charset="0"/>
              </a:rPr>
              <a:t> ta </a:t>
            </a:r>
            <a:r>
              <a:rPr lang="en-US" sz="2000" dirty="0" err="1">
                <a:solidFill>
                  <a:schemeClr val="bg1"/>
                </a:solidFill>
                <a:latin typeface="Times New Roman" panose="02020603050405020304" pitchFamily="18" charset="0"/>
                <a:cs typeface="Times New Roman" panose="02020603050405020304" pitchFamily="18" charset="0"/>
              </a:rPr>
              <a:t>chỉ</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cần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một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nhỏ</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nên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tuy</a:t>
            </a:r>
            <a:r>
              <a:rPr lang="en-US" sz="2000" dirty="0">
                <a:solidFill>
                  <a:schemeClr val="bg1"/>
                </a:solidFill>
                <a:latin typeface="Times New Roman" panose="02020603050405020304" pitchFamily="18" charset="0"/>
                <a:cs typeface="Times New Roman" panose="02020603050405020304" pitchFamily="18" charset="0"/>
              </a:rPr>
              <a:t> l</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kéo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dài</a:t>
            </a:r>
            <a:r>
              <a:rPr lang="en-US" sz="2000" dirty="0">
                <a:solidFill>
                  <a:schemeClr val="bg1"/>
                </a:solidFill>
                <a:latin typeface="Times New Roman" panose="02020603050405020304" pitchFamily="18" charset="0"/>
                <a:cs typeface="Times New Roman" panose="02020603050405020304" pitchFamily="18" charset="0"/>
              </a:rPr>
              <a:t> h</a:t>
            </a:r>
            <a:r>
              <a:rPr lang="vi-VN" sz="2000" dirty="0">
                <a:solidFill>
                  <a:schemeClr val="bg1"/>
                </a:solidFill>
                <a:latin typeface="Times New Roman" panose="02020603050405020304" pitchFamily="18" charset="0"/>
                <a:cs typeface="Times New Roman" panose="02020603050405020304" pitchFamily="18" charset="0"/>
              </a:rPr>
              <a:t>ơ</a:t>
            </a:r>
            <a:r>
              <a:rPr lang="en-US" sz="2000" dirty="0">
                <a:solidFill>
                  <a:schemeClr val="bg1"/>
                </a:solidFill>
                <a:latin typeface="Times New Roman" panose="02020603050405020304" pitchFamily="18" charset="0"/>
                <a:cs typeface="Times New Roman" panose="02020603050405020304" pitchFamily="18" charset="0"/>
              </a:rPr>
              <a:t>n </a:t>
            </a:r>
            <a:r>
              <a:rPr lang="en-US" sz="2000" dirty="0" err="1">
                <a:solidFill>
                  <a:schemeClr val="bg1"/>
                </a:solidFill>
                <a:latin typeface="Times New Roman" panose="02020603050405020304" pitchFamily="18" charset="0"/>
                <a:cs typeface="Times New Roman" panose="02020603050405020304" pitchFamily="18" charset="0"/>
              </a:rPr>
              <a:t>tay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cầm</a:t>
            </a:r>
            <a:r>
              <a:rPr lang="en-US" sz="2000" dirty="0">
                <a:solidFill>
                  <a:schemeClr val="bg1"/>
                </a:solidFill>
                <a:latin typeface="Times New Roman" panose="02020603050405020304" pitchFamily="18" charset="0"/>
                <a:cs typeface="Times New Roman" panose="02020603050405020304" pitchFamily="18" charset="0"/>
              </a:rPr>
              <a:t> ta </a:t>
            </a:r>
            <a:r>
              <a:rPr lang="en-US" sz="2000" dirty="0" err="1">
                <a:solidFill>
                  <a:schemeClr val="bg1"/>
                </a:solidFill>
                <a:latin typeface="Times New Roman" panose="02020603050405020304" pitchFamily="18" charset="0"/>
                <a:cs typeface="Times New Roman" panose="02020603050405020304" pitchFamily="18" charset="0"/>
              </a:rPr>
              <a:t>vẫn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thể</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cắt</a:t>
            </a:r>
            <a:r>
              <a:rPr lang="en-US" sz="2000" dirty="0">
                <a:solidFill>
                  <a:schemeClr val="bg1"/>
                </a:solidFill>
                <a:latin typeface="Times New Roman" panose="02020603050405020304" pitchFamily="18" charset="0"/>
                <a:cs typeface="Times New Roman" panose="02020603050405020304" pitchFamily="18" charset="0"/>
              </a:rPr>
              <a:t> đ</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bù</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tay</a:t>
            </a:r>
            <a:r>
              <a:rPr lang="en-US" sz="2000" dirty="0">
                <a:solidFill>
                  <a:schemeClr val="bg1"/>
                </a:solidFill>
                <a:latin typeface="Times New Roman" panose="02020603050405020304" pitchFamily="18" charset="0"/>
                <a:cs typeface="Times New Roman" panose="02020603050405020304" pitchFamily="18" charset="0"/>
              </a:rPr>
              <a:t> ta di </a:t>
            </a:r>
            <a:r>
              <a:rPr lang="en-US" sz="2000" dirty="0" err="1">
                <a:solidFill>
                  <a:schemeClr val="bg1"/>
                </a:solidFill>
                <a:latin typeface="Times New Roman" panose="02020603050405020304" pitchFamily="18" charset="0"/>
                <a:cs typeface="Times New Roman" panose="02020603050405020304" pitchFamily="18" charset="0"/>
              </a:rPr>
              <a:t>chuyển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a:solidFill>
                  <a:schemeClr val="bg1"/>
                </a:solidFill>
                <a:latin typeface="Times New Roman" panose="02020603050405020304" pitchFamily="18" charset="0"/>
                <a:cs typeface="Times New Roman" panose="02020603050405020304" pitchFamily="18" charset="0"/>
              </a:rPr>
              <a:t>ng </a:t>
            </a:r>
            <a:r>
              <a:rPr lang="en-US" sz="2000" dirty="0" err="1">
                <a:solidFill>
                  <a:schemeClr val="bg1"/>
                </a:solidFill>
                <a:latin typeface="Times New Roman" panose="02020603050405020304" pitchFamily="18" charset="0"/>
                <a:cs typeface="Times New Roman" panose="02020603050405020304" pitchFamily="18" charset="0"/>
              </a:rPr>
              <a:t>lại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tạo</a:t>
            </a:r>
            <a:r>
              <a:rPr lang="en-US" sz="2000" dirty="0">
                <a:solidFill>
                  <a:schemeClr val="bg1"/>
                </a:solidFill>
                <a:latin typeface="Times New Roman" panose="02020603050405020304" pitchFamily="18" charset="0"/>
                <a:cs typeface="Times New Roman" panose="02020603050405020304" pitchFamily="18" charset="0"/>
              </a:rPr>
              <a:t> ra </a:t>
            </a:r>
            <a:r>
              <a:rPr lang="en-US" sz="2000" dirty="0" err="1">
                <a:solidFill>
                  <a:schemeClr val="bg1"/>
                </a:solidFill>
                <a:latin typeface="Times New Roman" panose="02020603050405020304" pitchFamily="18" charset="0"/>
                <a:cs typeface="Times New Roman" panose="02020603050405020304" pitchFamily="18" charset="0"/>
              </a:rPr>
              <a:t>vết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cắt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dài</a:t>
            </a:r>
            <a:r>
              <a:rPr lang="en-US" sz="2000" dirty="0">
                <a:solidFill>
                  <a:schemeClr val="bg1"/>
                </a:solidFill>
                <a:latin typeface="Times New Roman" panose="02020603050405020304" pitchFamily="18" charset="0"/>
                <a:cs typeface="Times New Roman" panose="02020603050405020304" pitchFamily="18" charset="0"/>
              </a:rPr>
              <a:t>.</a:t>
            </a:r>
          </a:p>
          <a:p>
            <a:endParaRPr lang="en-US" sz="2000" dirty="0"/>
          </a:p>
        </p:txBody>
      </p:sp>
      <p:pic>
        <p:nvPicPr>
          <p:cNvPr id="1026" name="Picture 2" descr="Image result for kéo cắt sắ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12476" y="4326150"/>
            <a:ext cx="2141275" cy="2141275"/>
          </a:xfrm>
          <a:prstGeom prst="rect">
            <a:avLst/>
          </a:prstGeom>
          <a:solidFill>
            <a:srgbClr val="FFFFFF">
              <a:shade val="85000"/>
            </a:srgbClr>
          </a:solidFill>
          <a:ln w="88900" cap="sq">
            <a:solidFill>
              <a:srgbClr val="FFFF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69250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35" name="Rectangle 34">
            <a:extLst>
              <a:ext uri="{FF2B5EF4-FFF2-40B4-BE49-F238E27FC236}">
                <a16:creationId xmlns="" xmlns:a16="http://schemas.microsoft.com/office/drawing/2014/main" id="{10269752-BAA4-450A-85E7-DB61BC0BDF96}"/>
              </a:ext>
            </a:extLst>
          </p:cNvPr>
          <p:cNvSpPr/>
          <p:nvPr/>
        </p:nvSpPr>
        <p:spPr>
          <a:xfrm>
            <a:off x="3018270" y="55448"/>
            <a:ext cx="52942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6</a:t>
            </a:r>
          </a:p>
        </p:txBody>
      </p:sp>
      <p:sp>
        <p:nvSpPr>
          <p:cNvPr id="7" name="Title 4">
            <a:extLst>
              <a:ext uri="{FF2B5EF4-FFF2-40B4-BE49-F238E27FC236}">
                <a16:creationId xmlns="" xmlns:a16="http://schemas.microsoft.com/office/drawing/2014/main" id="{4E69F712-3725-4904-B079-6241BD14B766}"/>
              </a:ext>
            </a:extLst>
          </p:cNvPr>
          <p:cNvSpPr txBox="1">
            <a:spLocks/>
          </p:cNvSpPr>
          <p:nvPr/>
        </p:nvSpPr>
        <p:spPr>
          <a:xfrm>
            <a:off x="464025"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B. BÀI TẬP ÁP DỤNG</a:t>
            </a:r>
            <a:endPar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I. </a:t>
            </a:r>
            <a:r>
              <a:rPr kumimoji="0" lang="vi-VN"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TỰ LUẬN</a:t>
            </a:r>
            <a:endParaRPr kumimoji="0" lang="en-US" sz="7200" b="0"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Subtitle 10"/>
          <p:cNvSpPr>
            <a:spLocks noGrp="1"/>
          </p:cNvSpPr>
          <p:nvPr>
            <p:ph type="subTitle" idx="1"/>
          </p:nvPr>
        </p:nvSpPr>
        <p:spPr>
          <a:xfrm>
            <a:off x="1335405" y="1699329"/>
            <a:ext cx="9957435" cy="1485901"/>
          </a:xfrm>
        </p:spPr>
        <p:txBody>
          <a:bodyPr/>
          <a:lstStyle/>
          <a:p>
            <a:pPr algn="l">
              <a:lnSpc>
                <a:spcPct val="150000"/>
              </a:lnSpc>
            </a:pPr>
            <a:r>
              <a:rPr lang="en-US" sz="2000" b="1" dirty="0" err="1">
                <a:solidFill>
                  <a:srgbClr val="00B0F0"/>
                </a:solidFill>
                <a:latin typeface="Times New Roman" pitchFamily="18" charset="0"/>
                <a:cs typeface="Times New Roman" pitchFamily="18" charset="0"/>
              </a:rPr>
              <a:t>Bài</a:t>
            </a:r>
            <a:r>
              <a:rPr lang="en-US" sz="2000" b="1" dirty="0">
                <a:solidFill>
                  <a:srgbClr val="00B0F0"/>
                </a:solidFill>
                <a:latin typeface="Times New Roman" pitchFamily="18" charset="0"/>
                <a:cs typeface="Times New Roman" pitchFamily="18" charset="0"/>
              </a:rPr>
              <a:t> 5:</a:t>
            </a:r>
            <a:r>
              <a:rPr lang="en-US" sz="2000" b="1" i="1" dirty="0">
                <a:solidFill>
                  <a:srgbClr val="00B0F0"/>
                </a:solidFill>
                <a:latin typeface="Times New Roman" pitchFamily="18" charset="0"/>
                <a:cs typeface="Times New Roman" pitchFamily="18" charset="0"/>
              </a:rPr>
              <a:t> </a:t>
            </a:r>
            <a:r>
              <a:rPr lang="pt-BR" sz="2000" i="1" dirty="0">
                <a:solidFill>
                  <a:schemeClr val="bg1"/>
                </a:solidFill>
                <a:latin typeface="Times New Roman" pitchFamily="18" charset="0"/>
                <a:cs typeface="Times New Roman" pitchFamily="18" charset="0"/>
              </a:rPr>
              <a:t>Để đưa một chiếc bàn 35 kg từ sân trường lên tầng 2</a:t>
            </a:r>
            <a:r>
              <a:rPr lang="pt-BR" sz="2000" i="1">
                <a:solidFill>
                  <a:schemeClr val="bg1"/>
                </a:solidFill>
                <a:latin typeface="Times New Roman" pitchFamily="18" charset="0"/>
                <a:cs typeface="Times New Roman" pitchFamily="18" charset="0"/>
              </a:rPr>
              <a:t>, </a:t>
            </a:r>
            <a:r>
              <a:rPr lang="pt-BR" sz="2000" i="1">
                <a:solidFill>
                  <a:schemeClr val="bg1"/>
                </a:solidFill>
                <a:latin typeface="Times New Roman" pitchFamily="18" charset="0"/>
                <a:cs typeface="Times New Roman" pitchFamily="18" charset="0"/>
              </a:rPr>
              <a:t>3</a:t>
            </a:r>
            <a:r>
              <a:rPr lang="pt-BR" sz="2000" i="1" smtClean="0">
                <a:solidFill>
                  <a:schemeClr val="bg1"/>
                </a:solidFill>
                <a:latin typeface="Times New Roman" pitchFamily="18" charset="0"/>
                <a:cs typeface="Times New Roman" pitchFamily="18" charset="0"/>
              </a:rPr>
              <a:t> </a:t>
            </a:r>
            <a:r>
              <a:rPr lang="pt-BR" sz="2000" i="1" dirty="0">
                <a:solidFill>
                  <a:schemeClr val="bg1"/>
                </a:solidFill>
                <a:latin typeface="Times New Roman" pitchFamily="18" charset="0"/>
                <a:cs typeface="Times New Roman" pitchFamily="18" charset="0"/>
              </a:rPr>
              <a:t>học sinh đã dùng mỗi người một dây cùng kéo lên. Nếu lực kéo của mỗi học sinh là 110 N thì nhóm học sinh trên có thực hiện được công việc này không? Vì sao?  </a:t>
            </a:r>
            <a:endParaRPr lang="en-US" sz="2000" i="1" dirty="0">
              <a:solidFill>
                <a:schemeClr val="bg1"/>
              </a:solidFill>
              <a:latin typeface="Times New Roman" pitchFamily="18" charset="0"/>
              <a:cs typeface="Times New Roman" pitchFamily="18" charset="0"/>
            </a:endParaRPr>
          </a:p>
          <a:p>
            <a:endParaRPr lang="en-US" dirty="0"/>
          </a:p>
        </p:txBody>
      </p:sp>
      <mc:AlternateContent xmlns:mc="http://schemas.openxmlformats.org/markup-compatibility/2006">
        <mc:Choice xmlns:a14="http://schemas.microsoft.com/office/drawing/2010/main" Requires="a14">
          <p:sp>
            <p:nvSpPr>
              <p:cNvPr id="2" name="Rectangle 1">
                <a:extLst>
                  <a:ext uri="{FF2B5EF4-FFF2-40B4-BE49-F238E27FC236}">
                    <a16:creationId xmlns="" xmlns:a16="http://schemas.microsoft.com/office/drawing/2014/main" id="{F66EE6D8-5132-4DB8-A4C0-3F7097BDD972}"/>
                  </a:ext>
                </a:extLst>
              </p:cNvPr>
              <p:cNvSpPr/>
              <p:nvPr/>
            </p:nvSpPr>
            <p:spPr>
              <a:xfrm>
                <a:off x="4243701" y="3216691"/>
                <a:ext cx="6998692" cy="3323987"/>
              </a:xfrm>
              <a:prstGeom prst="rect">
                <a:avLst/>
              </a:prstGeom>
            </p:spPr>
            <p:txBody>
              <a:bodyPr wrap="square">
                <a:spAutoFit/>
              </a:bodyPr>
              <a:lstStyle/>
              <a:p>
                <a:pPr indent="1143000">
                  <a:lnSpc>
                    <a:spcPct val="150000"/>
                  </a:lnSpc>
                  <a:tabLst>
                    <a:tab pos="342900" algn="l"/>
                    <a:tab pos="360045" algn="l"/>
                    <a:tab pos="720090" algn="l"/>
                    <a:tab pos="1890395" algn="l"/>
                    <a:tab pos="1943100" algn="l"/>
                    <a:tab pos="3420745" algn="l"/>
                    <a:tab pos="3657600" algn="l"/>
                    <a:tab pos="5040630" algn="l"/>
                    <a:tab pos="5486400" algn="l"/>
                  </a:tabLst>
                </a:pPr>
                <a:r>
                  <a:rPr lang="pt-BR"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Trọng lượng của chiếc bàn là: </a:t>
                </a:r>
              </a:p>
              <a:p>
                <a:pPr indent="1143000">
                  <a:lnSpc>
                    <a:spcPct val="150000"/>
                  </a:lnSpc>
                  <a:tabLst>
                    <a:tab pos="342900" algn="l"/>
                    <a:tab pos="360045" algn="l"/>
                    <a:tab pos="720090" algn="l"/>
                    <a:tab pos="1890395" algn="l"/>
                    <a:tab pos="1943100" algn="l"/>
                    <a:tab pos="3420745" algn="l"/>
                    <a:tab pos="3657600" algn="l"/>
                    <a:tab pos="5040630" algn="l"/>
                    <a:tab pos="5486400" algn="l"/>
                  </a:tabLst>
                </a:pPr>
                <a:r>
                  <a:rPr lang="pt-BR"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P = 10m = 10.35 = 350 (N)</a:t>
                </a:r>
                <a:endPar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indent="1143000">
                  <a:lnSpc>
                    <a:spcPct val="150000"/>
                  </a:lnSpc>
                  <a:tabLst>
                    <a:tab pos="342900" algn="l"/>
                    <a:tab pos="360045" algn="l"/>
                    <a:tab pos="720090" algn="l"/>
                    <a:tab pos="1890395" algn="l"/>
                    <a:tab pos="1943100" algn="l"/>
                    <a:tab pos="3420745" algn="l"/>
                    <a:tab pos="3657600" algn="l"/>
                    <a:tab pos="5040630" algn="l"/>
                    <a:tab pos="5486400" algn="l"/>
                  </a:tabLst>
                </a:pPr>
                <a:r>
                  <a:rPr lang="pt-BR"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Lực kéo của ba học sinh là:</a:t>
                </a:r>
              </a:p>
              <a:p>
                <a:pPr indent="1143000">
                  <a:lnSpc>
                    <a:spcPct val="150000"/>
                  </a:lnSpc>
                  <a:tabLst>
                    <a:tab pos="342900" algn="l"/>
                    <a:tab pos="360045" algn="l"/>
                    <a:tab pos="720090" algn="l"/>
                    <a:tab pos="1890395" algn="l"/>
                    <a:tab pos="1943100" algn="l"/>
                    <a:tab pos="3420745" algn="l"/>
                    <a:tab pos="3657600" algn="l"/>
                    <a:tab pos="5040630" algn="l"/>
                    <a:tab pos="5486400" algn="l"/>
                  </a:tabLst>
                </a:pPr>
                <a:r>
                  <a:rPr lang="pt-BR"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F = 3 . </a:t>
                </a:r>
                <a14:m>
                  <m:oMath xmlns:m="http://schemas.openxmlformats.org/officeDocument/2006/math">
                    <m:sSub>
                      <m:sSubPr>
                        <m:ctrlPr>
                          <a:rPr lang="pt-BR" sz="200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𝐹</m:t>
                        </m:r>
                      </m:e>
                      <m:sub>
                        <m:r>
                          <a:rPr lang="en-US" sz="2000" b="0" i="1" smtClean="0">
                            <a:solidFill>
                              <a:schemeClr val="bg1"/>
                            </a:solidFill>
                            <a:latin typeface="Cambria Math" panose="02040503050406030204" pitchFamily="18" charset="0"/>
                          </a:rPr>
                          <m:t>1 </m:t>
                        </m:r>
                        <m:r>
                          <a:rPr lang="en-US" sz="2000" b="0" i="1" smtClean="0">
                            <a:solidFill>
                              <a:schemeClr val="bg1"/>
                            </a:solidFill>
                            <a:latin typeface="Cambria Math" panose="02040503050406030204" pitchFamily="18" charset="0"/>
                          </a:rPr>
                          <m:t>h𝑠</m:t>
                        </m:r>
                      </m:sub>
                    </m:sSub>
                  </m:oMath>
                </a14:m>
                <a:r>
                  <a:rPr lang="pt-BR"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3 . 110 = 330 (N)</a:t>
                </a:r>
                <a:endPar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50000"/>
                  </a:lnSpc>
                  <a:tabLst>
                    <a:tab pos="342900" algn="l"/>
                    <a:tab pos="360045" algn="l"/>
                    <a:tab pos="720090" algn="l"/>
                    <a:tab pos="1890395" algn="l"/>
                    <a:tab pos="1943100" algn="l"/>
                    <a:tab pos="3420745" algn="l"/>
                    <a:tab pos="3657600" algn="l"/>
                    <a:tab pos="5040630" algn="l"/>
                    <a:tab pos="5486400" algn="l"/>
                  </a:tabLst>
                </a:pPr>
                <a:r>
                  <a:rPr lang="pt-BR"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Lực kéo của ba bạn học sinh chỉ là 330N, mà để nâng chiếc bàn lên cao phải dùng một l</a:t>
                </a:r>
                <a:r>
                  <a:rPr lang="en-US" sz="2000"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ực</a:t>
                </a:r>
                <a:r>
                  <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ít nhất bằng 350 N. Vậy nhóm học sinh không thực hiện được công việc đã giao.</a:t>
                </a:r>
                <a:endParaRPr 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2" name="Rectangle 1">
                <a:extLst>
                  <a:ext uri="{FF2B5EF4-FFF2-40B4-BE49-F238E27FC236}">
                    <a16:creationId xmlns="" xmlns:a16="http://schemas.microsoft.com/office/drawing/2014/main" xmlns:a14="http://schemas.microsoft.com/office/drawing/2010/main" id="{F66EE6D8-5132-4DB8-A4C0-3F7097BDD972}"/>
                  </a:ext>
                </a:extLst>
              </p:cNvPr>
              <p:cNvSpPr>
                <a:spLocks noRot="1" noChangeAspect="1" noMove="1" noResize="1" noEditPoints="1" noAdjustHandles="1" noChangeArrowheads="1" noChangeShapeType="1" noTextEdit="1"/>
              </p:cNvSpPr>
              <p:nvPr/>
            </p:nvSpPr>
            <p:spPr>
              <a:xfrm>
                <a:off x="4243701" y="3216691"/>
                <a:ext cx="6998692" cy="3323987"/>
              </a:xfrm>
              <a:prstGeom prst="rect">
                <a:avLst/>
              </a:prstGeom>
              <a:blipFill rotWithShape="0">
                <a:blip r:embed="rId4"/>
                <a:stretch>
                  <a:fillRect l="-871" r="-174" b="-734"/>
                </a:stretch>
              </a:blipFill>
            </p:spPr>
            <p:txBody>
              <a:bodyPr/>
              <a:lstStyle/>
              <a:p>
                <a:r>
                  <a:rPr lang="en-US">
                    <a:noFill/>
                  </a:rPr>
                  <a:t> </a:t>
                </a:r>
              </a:p>
            </p:txBody>
          </p:sp>
        </mc:Fallback>
      </mc:AlternateContent>
      <p:sp>
        <p:nvSpPr>
          <p:cNvPr id="8" name="TextBox 7">
            <a:extLst>
              <a:ext uri="{FF2B5EF4-FFF2-40B4-BE49-F238E27FC236}">
                <a16:creationId xmlns="" xmlns:a16="http://schemas.microsoft.com/office/drawing/2014/main" id="{A2316463-4FB1-4A4A-B3A8-0E2BB4D8615D}"/>
              </a:ext>
            </a:extLst>
          </p:cNvPr>
          <p:cNvSpPr txBox="1"/>
          <p:nvPr/>
        </p:nvSpPr>
        <p:spPr>
          <a:xfrm>
            <a:off x="7010245" y="2956560"/>
            <a:ext cx="1737360"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Bài</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làm</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EFF7E5E0-DBEF-4CDE-957B-7A76BAD9678F}"/>
              </a:ext>
            </a:extLst>
          </p:cNvPr>
          <p:cNvSpPr txBox="1"/>
          <p:nvPr/>
        </p:nvSpPr>
        <p:spPr>
          <a:xfrm>
            <a:off x="1707037" y="3016636"/>
            <a:ext cx="1737360"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Tóm</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tắt</a:t>
            </a:r>
            <a:endParaRPr lang="en-US" sz="2000"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TextBox 2">
                <a:extLst>
                  <a:ext uri="{FF2B5EF4-FFF2-40B4-BE49-F238E27FC236}">
                    <a16:creationId xmlns="" xmlns:a16="http://schemas.microsoft.com/office/drawing/2014/main" id="{6BB326CA-D0FC-4BD5-B02F-1372303260E7}"/>
                  </a:ext>
                </a:extLst>
              </p:cNvPr>
              <p:cNvSpPr txBox="1"/>
              <p:nvPr/>
            </p:nvSpPr>
            <p:spPr>
              <a:xfrm>
                <a:off x="1386044" y="3533724"/>
                <a:ext cx="2486025" cy="2400657"/>
              </a:xfrm>
              <a:prstGeom prst="rect">
                <a:avLst/>
              </a:prstGeom>
              <a:noFill/>
            </p:spPr>
            <p:txBody>
              <a:bodyPr wrap="square" rtlCol="0">
                <a:spAutoFit/>
              </a:bodyPr>
              <a:lstStyle/>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m = 35 kg</a:t>
                </a:r>
              </a:p>
              <a:p>
                <a:pPr>
                  <a:lnSpc>
                    <a:spcPct val="150000"/>
                  </a:lnSpc>
                </a:pPr>
                <a14:m>
                  <m:oMath xmlns:m="http://schemas.openxmlformats.org/officeDocument/2006/math">
                    <m:sSub>
                      <m:sSubPr>
                        <m:ctrlPr>
                          <a:rPr lang="en-US" sz="2000" i="1" smtClean="0">
                            <a:solidFill>
                              <a:schemeClr val="bg1"/>
                            </a:solidFill>
                            <a:latin typeface="Cambria Math" panose="02040503050406030204" pitchFamily="18" charset="0"/>
                          </a:rPr>
                        </m:ctrlPr>
                      </m:sSubPr>
                      <m:e>
                        <m:r>
                          <a:rPr lang="en-US" sz="2000" b="0" i="1" smtClean="0">
                            <a:solidFill>
                              <a:schemeClr val="bg1"/>
                            </a:solidFill>
                            <a:latin typeface="Cambria Math" panose="02040503050406030204" pitchFamily="18" charset="0"/>
                          </a:rPr>
                          <m:t>𝐹</m:t>
                        </m:r>
                      </m:e>
                      <m:sub>
                        <m:r>
                          <a:rPr lang="en-US" sz="2000" b="0" i="1" smtClean="0">
                            <a:solidFill>
                              <a:schemeClr val="bg1"/>
                            </a:solidFill>
                            <a:latin typeface="Cambria Math" panose="02040503050406030204" pitchFamily="18" charset="0"/>
                          </a:rPr>
                          <m:t>1 </m:t>
                        </m:r>
                        <m:r>
                          <a:rPr lang="en-US" sz="2000" b="0" i="1" smtClean="0">
                            <a:solidFill>
                              <a:schemeClr val="bg1"/>
                            </a:solidFill>
                            <a:latin typeface="Cambria Math" panose="02040503050406030204" pitchFamily="18" charset="0"/>
                          </a:rPr>
                          <m:t>h𝑠</m:t>
                        </m:r>
                      </m:sub>
                    </m:sSub>
                  </m:oMath>
                </a14:m>
                <a:r>
                  <a:rPr lang="en-US" sz="2000" dirty="0">
                    <a:solidFill>
                      <a:schemeClr val="bg1"/>
                    </a:solidFill>
                    <a:latin typeface="Times New Roman" panose="02020603050405020304" pitchFamily="18" charset="0"/>
                    <a:cs typeface="Times New Roman" panose="02020603050405020304" pitchFamily="18" charset="0"/>
                  </a:rPr>
                  <a:t> = 110N</a:t>
                </a:r>
              </a:p>
              <a:p>
                <a:pPr>
                  <a:lnSpc>
                    <a:spcPct val="150000"/>
                  </a:lnSpc>
                </a:pPr>
                <a:r>
                  <a:rPr lang="en-US" sz="2000" dirty="0">
                    <a:solidFill>
                      <a:schemeClr val="bg1"/>
                    </a:solidFill>
                    <a:latin typeface="Times New Roman" panose="02020603050405020304" pitchFamily="18" charset="0"/>
                    <a:cs typeface="Times New Roman" panose="02020603050405020304" pitchFamily="18" charset="0"/>
                  </a:rPr>
                  <a:t>3 </a:t>
                </a:r>
                <a:r>
                  <a:rPr lang="en-US" sz="2000" dirty="0" err="1">
                    <a:solidFill>
                      <a:schemeClr val="bg1"/>
                    </a:solidFill>
                    <a:latin typeface="Times New Roman" panose="02020603050405020304" pitchFamily="18" charset="0"/>
                    <a:cs typeface="Times New Roman" panose="02020603050405020304" pitchFamily="18" charset="0"/>
                  </a:rPr>
                  <a:t>học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sinh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cùng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kéo</a:t>
                </a:r>
                <a:endParaRPr lang="en-US" sz="2000" dirty="0">
                  <a:solidFill>
                    <a:schemeClr val="bg1"/>
                  </a:solidFill>
                  <a:latin typeface="Times New Roman" panose="02020603050405020304" pitchFamily="18" charset="0"/>
                  <a:cs typeface="Times New Roman" panose="02020603050405020304" pitchFamily="18" charset="0"/>
                </a:endParaRPr>
              </a:p>
              <a:p>
                <a:pPr>
                  <a:lnSpc>
                    <a:spcPct val="150000"/>
                  </a:lnSpc>
                </a:pPr>
                <a:r>
                  <a:rPr lang="en-US" sz="2000" dirty="0" err="1">
                    <a:solidFill>
                      <a:schemeClr val="bg1"/>
                    </a:solidFill>
                    <a:latin typeface="Times New Roman" panose="02020603050405020304" pitchFamily="18" charset="0"/>
                    <a:cs typeface="Times New Roman" panose="02020603050405020304" pitchFamily="18" charset="0"/>
                  </a:rPr>
                  <a:t>Thực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hiện</a:t>
                </a:r>
                <a:r>
                  <a:rPr lang="en-US" sz="2000" dirty="0">
                    <a:solidFill>
                      <a:schemeClr val="bg1"/>
                    </a:solidFill>
                    <a:latin typeface="Times New Roman" panose="02020603050405020304" pitchFamily="18" charset="0"/>
                    <a:cs typeface="Times New Roman" panose="02020603050405020304" pitchFamily="18" charset="0"/>
                  </a:rPr>
                  <a:t> đ</a:t>
                </a:r>
                <a:r>
                  <a:rPr lang="vi-VN" sz="2000" dirty="0">
                    <a:solidFill>
                      <a:schemeClr val="bg1"/>
                    </a:solidFill>
                    <a:latin typeface="Times New Roman" panose="02020603050405020304" pitchFamily="18" charset="0"/>
                    <a:cs typeface="Times New Roman" panose="02020603050405020304" pitchFamily="18" charset="0"/>
                  </a:rPr>
                  <a:t>ư</a:t>
                </a:r>
                <a:r>
                  <a:rPr lang="en-US" sz="2000" dirty="0" err="1">
                    <a:solidFill>
                      <a:schemeClr val="bg1"/>
                    </a:solidFill>
                    <a:latin typeface="Times New Roman" panose="02020603050405020304" pitchFamily="18" charset="0"/>
                    <a:cs typeface="Times New Roman" panose="02020603050405020304" pitchFamily="18" charset="0"/>
                  </a:rPr>
                  <a:t>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công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việc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không</a:t>
                </a:r>
                <a:r>
                  <a:rPr lang="en-US" sz="2000" dirty="0">
                    <a:solidFill>
                      <a:schemeClr val="bg1"/>
                    </a:solidFill>
                    <a:latin typeface="Times New Roman" panose="02020603050405020304" pitchFamily="18" charset="0"/>
                    <a:cs typeface="Times New Roman" panose="02020603050405020304" pitchFamily="18" charset="0"/>
                  </a:rPr>
                  <a:t>?</a:t>
                </a:r>
              </a:p>
            </p:txBody>
          </p:sp>
        </mc:Choice>
        <mc:Fallback>
          <p:sp>
            <p:nvSpPr>
              <p:cNvPr id="3" name="TextBox 2">
                <a:extLst>
                  <a:ext uri="{FF2B5EF4-FFF2-40B4-BE49-F238E27FC236}">
                    <a16:creationId xmlns="" xmlns:a16="http://schemas.microsoft.com/office/drawing/2014/main" xmlns:a14="http://schemas.microsoft.com/office/drawing/2010/main" id="{6BB326CA-D0FC-4BD5-B02F-1372303260E7}"/>
                  </a:ext>
                </a:extLst>
              </p:cNvPr>
              <p:cNvSpPr txBox="1">
                <a:spLocks noRot="1" noChangeAspect="1" noMove="1" noResize="1" noEditPoints="1" noAdjustHandles="1" noChangeArrowheads="1" noChangeShapeType="1" noTextEdit="1"/>
              </p:cNvSpPr>
              <p:nvPr/>
            </p:nvSpPr>
            <p:spPr>
              <a:xfrm>
                <a:off x="1386044" y="3533724"/>
                <a:ext cx="2486025" cy="2400657"/>
              </a:xfrm>
              <a:prstGeom prst="rect">
                <a:avLst/>
              </a:prstGeom>
              <a:blipFill rotWithShape="0">
                <a:blip r:embed="rId5"/>
                <a:stretch>
                  <a:fillRect l="-2451" b="-1527"/>
                </a:stretch>
              </a:blipFill>
            </p:spPr>
            <p:txBody>
              <a:bodyPr/>
              <a:lstStyle/>
              <a:p>
                <a:r>
                  <a:rPr lang="en-US">
                    <a:noFill/>
                  </a:rPr>
                  <a:t> </a:t>
                </a:r>
              </a:p>
            </p:txBody>
          </p:sp>
        </mc:Fallback>
      </mc:AlternateContent>
      <p:cxnSp>
        <p:nvCxnSpPr>
          <p:cNvPr id="5" name="Straight Connector 4">
            <a:extLst>
              <a:ext uri="{FF2B5EF4-FFF2-40B4-BE49-F238E27FC236}">
                <a16:creationId xmlns="" xmlns:a16="http://schemas.microsoft.com/office/drawing/2014/main" id="{2AFB0EE5-7A9A-41D6-A421-D3FC0B9E6EBC}"/>
              </a:ext>
            </a:extLst>
          </p:cNvPr>
          <p:cNvCxnSpPr>
            <a:cxnSpLocks/>
          </p:cNvCxnSpPr>
          <p:nvPr/>
        </p:nvCxnSpPr>
        <p:spPr>
          <a:xfrm>
            <a:off x="1279364" y="4950643"/>
            <a:ext cx="259270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69250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1)">
                                      <p:cBhvr>
                                        <p:cTn id="15" dur="2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4000"/>
          </a:stretch>
        </a:blipFill>
        <a:effectLst/>
      </p:bgPr>
    </p:bg>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35" name="Rectangle 34">
            <a:extLst>
              <a:ext uri="{FF2B5EF4-FFF2-40B4-BE49-F238E27FC236}">
                <a16:creationId xmlns="" xmlns:a16="http://schemas.microsoft.com/office/drawing/2014/main" id="{10269752-BAA4-450A-85E7-DB61BC0BDF96}"/>
              </a:ext>
            </a:extLst>
          </p:cNvPr>
          <p:cNvSpPr/>
          <p:nvPr/>
        </p:nvSpPr>
        <p:spPr>
          <a:xfrm>
            <a:off x="3018270" y="55448"/>
            <a:ext cx="529420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6</a:t>
            </a:r>
          </a:p>
        </p:txBody>
      </p:sp>
      <p:sp>
        <p:nvSpPr>
          <p:cNvPr id="7" name="Title 4">
            <a:extLst>
              <a:ext uri="{FF2B5EF4-FFF2-40B4-BE49-F238E27FC236}">
                <a16:creationId xmlns="" xmlns:a16="http://schemas.microsoft.com/office/drawing/2014/main" id="{4E69F712-3725-4904-B079-6241BD14B766}"/>
              </a:ext>
            </a:extLst>
          </p:cNvPr>
          <p:cNvSpPr txBox="1">
            <a:spLocks/>
          </p:cNvSpPr>
          <p:nvPr/>
        </p:nvSpPr>
        <p:spPr>
          <a:xfrm>
            <a:off x="464025" y="1082031"/>
            <a:ext cx="2486025" cy="537355"/>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4400" b="1"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B. BÀI TẬP ÁP DỤNG</a:t>
            </a:r>
            <a:endParaRPr kumimoji="0" lang="en-US" sz="7200" b="0"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70000"/>
              </a:lnSpc>
              <a:spcBef>
                <a:spcPct val="0"/>
              </a:spcBef>
              <a:spcAft>
                <a:spcPts val="0"/>
              </a:spcAft>
              <a:buClrTx/>
              <a:buSzTx/>
              <a:buFontTx/>
              <a:buNone/>
              <a:tabLst/>
              <a:defRPr/>
            </a:pPr>
            <a:r>
              <a:rPr kumimoji="0" lang="en-US"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I. </a:t>
            </a:r>
            <a:r>
              <a:rPr kumimoji="0" lang="vi-VN" sz="7200" b="1"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rPr>
              <a:t>TỰ LUẬN</a:t>
            </a:r>
            <a:endParaRPr kumimoji="0" lang="en-US" sz="7200" b="0" i="0" u="none" strike="noStrike" kern="1200" cap="none" spc="0" normalizeH="0" baseline="0" noProof="0" dirty="0">
              <a:ln>
                <a:noFill/>
              </a:ln>
              <a:solidFill>
                <a:srgbClr val="00B0F0"/>
              </a:solidFill>
              <a:effectLst/>
              <a:uLnTx/>
              <a:uFillTx/>
              <a:latin typeface="Times New Roman" panose="02020603050405020304" pitchFamily="18" charset="0"/>
              <a:ea typeface="+mj-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rPr>
            </a:b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1" name="Subtitle 10"/>
          <p:cNvSpPr>
            <a:spLocks noGrp="1"/>
          </p:cNvSpPr>
          <p:nvPr>
            <p:ph type="subTitle" idx="1"/>
          </p:nvPr>
        </p:nvSpPr>
        <p:spPr>
          <a:xfrm>
            <a:off x="1348743" y="1691608"/>
            <a:ext cx="10140315" cy="1440181"/>
          </a:xfrm>
        </p:spPr>
        <p:txBody>
          <a:bodyPr>
            <a:normAutofit lnSpcReduction="10000"/>
          </a:bodyPr>
          <a:lstStyle/>
          <a:p>
            <a:pPr algn="l">
              <a:lnSpc>
                <a:spcPct val="150000"/>
              </a:lnSpc>
            </a:pPr>
            <a:r>
              <a:rPr lang="en-US" sz="2000" b="1" dirty="0" err="1">
                <a:solidFill>
                  <a:srgbClr val="00B0F0"/>
                </a:solidFill>
                <a:latin typeface="Times New Roman" pitchFamily="18" charset="0"/>
                <a:cs typeface="Times New Roman" pitchFamily="18" charset="0"/>
              </a:rPr>
              <a:t>Bài</a:t>
            </a:r>
            <a:r>
              <a:rPr lang="en-US" sz="2000" b="1" dirty="0">
                <a:solidFill>
                  <a:srgbClr val="00B0F0"/>
                </a:solidFill>
                <a:latin typeface="Times New Roman" pitchFamily="18" charset="0"/>
                <a:cs typeface="Times New Roman" pitchFamily="18" charset="0"/>
              </a:rPr>
              <a:t> 6:</a:t>
            </a:r>
            <a:r>
              <a:rPr lang="en-US" sz="2000" dirty="0">
                <a:solidFill>
                  <a:srgbClr val="00B0F0"/>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thiết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bị</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gồm</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ròng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rọc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động</a:t>
            </a:r>
            <a:r>
              <a:rPr lang="en-US" sz="2000" i="1" dirty="0">
                <a:solidFill>
                  <a:schemeClr val="bg1"/>
                </a:solidFill>
                <a:latin typeface="Times New Roman" pitchFamily="18" charset="0"/>
                <a:cs typeface="Times New Roman" pitchFamily="18" charset="0"/>
              </a:rPr>
              <a:t> A </a:t>
            </a:r>
            <a:r>
              <a:rPr lang="en-US" sz="2000" i="1" dirty="0" err="1">
                <a:solidFill>
                  <a:schemeClr val="bg1"/>
                </a:solidFill>
                <a:latin typeface="Times New Roman" pitchFamily="18" charset="0"/>
                <a:cs typeface="Times New Roman" pitchFamily="18" charset="0"/>
              </a:rPr>
              <a:t>và</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ròng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rọc</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cố</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định</a:t>
            </a:r>
            <a:r>
              <a:rPr lang="en-US" sz="2000" i="1" dirty="0">
                <a:solidFill>
                  <a:schemeClr val="bg1"/>
                </a:solidFill>
                <a:latin typeface="Times New Roman" pitchFamily="18" charset="0"/>
                <a:cs typeface="Times New Roman" pitchFamily="18" charset="0"/>
              </a:rPr>
              <a:t> B </a:t>
            </a:r>
            <a:r>
              <a:rPr lang="en-US" sz="2000" i="1" dirty="0" err="1">
                <a:solidFill>
                  <a:schemeClr val="bg1"/>
                </a:solidFill>
                <a:latin typeface="Times New Roman" pitchFamily="18" charset="0"/>
                <a:cs typeface="Times New Roman" pitchFamily="18" charset="0"/>
              </a:rPr>
              <a:t>dùng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để</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nâng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một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vật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nặng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có</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trọng</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lượng</a:t>
            </a:r>
            <a:r>
              <a:rPr lang="en-US" sz="2000" i="1" dirty="0">
                <a:solidFill>
                  <a:schemeClr val="bg1"/>
                </a:solidFill>
                <a:latin typeface="Times New Roman" pitchFamily="18" charset="0"/>
                <a:cs typeface="Times New Roman" pitchFamily="18" charset="0"/>
              </a:rPr>
              <a:t> P = 2000N. </a:t>
            </a:r>
            <a:r>
              <a:rPr lang="en-US" sz="2000" i="1" dirty="0" err="1">
                <a:solidFill>
                  <a:schemeClr val="bg1"/>
                </a:solidFill>
                <a:latin typeface="Times New Roman" pitchFamily="18" charset="0"/>
                <a:cs typeface="Times New Roman" pitchFamily="18" charset="0"/>
              </a:rPr>
              <a:t>Hãy</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vẽ</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sơ</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đồ</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của</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thiết</a:t>
            </a:r>
            <a:r>
              <a:rPr lang="en-US" sz="2000" i="1" dirty="0">
                <a:solidFill>
                  <a:schemeClr val="bg1"/>
                </a:solidFill>
                <a:latin typeface="Times New Roman" pitchFamily="18" charset="0"/>
                <a:cs typeface="Times New Roman" pitchFamily="18" charset="0"/>
              </a:rPr>
              <a:t> </a:t>
            </a:r>
            <a:r>
              <a:rPr lang="en-US" sz="2000" i="1" dirty="0" err="1">
                <a:solidFill>
                  <a:schemeClr val="bg1"/>
                </a:solidFill>
                <a:latin typeface="Times New Roman" pitchFamily="18" charset="0"/>
                <a:cs typeface="Times New Roman" pitchFamily="18" charset="0"/>
              </a:rPr>
              <a:t>bị</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và</a:t>
            </a:r>
            <a:r>
              <a:rPr lang="vi-VN" sz="2000" i="1" dirty="0">
                <a:solidFill>
                  <a:schemeClr val="bg1"/>
                </a:solidFill>
                <a:latin typeface="Times New Roman" pitchFamily="18" charset="0"/>
                <a:cs typeface="Times New Roman" pitchFamily="18" charset="0"/>
              </a:rPr>
              <a:t> cho </a:t>
            </a:r>
            <a:r>
              <a:rPr lang="vi-VN" sz="2000" i="1" dirty="0" err="1">
                <a:solidFill>
                  <a:schemeClr val="bg1"/>
                </a:solidFill>
                <a:latin typeface="Times New Roman" pitchFamily="18" charset="0"/>
                <a:cs typeface="Times New Roman" pitchFamily="18" charset="0"/>
              </a:rPr>
              <a:t>biết</a:t>
            </a:r>
            <a:r>
              <a:rPr lang="en-US"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độ</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lớn</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lực</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kéo</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cần</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tác</a:t>
            </a:r>
            <a:r>
              <a:rPr lang="vi-VN" sz="2000" i="1" dirty="0">
                <a:solidFill>
                  <a:schemeClr val="bg1"/>
                </a:solidFill>
                <a:latin typeface="Times New Roman" pitchFamily="18" charset="0"/>
                <a:cs typeface="Times New Roman" pitchFamily="18" charset="0"/>
              </a:rPr>
              <a:t> </a:t>
            </a:r>
            <a:r>
              <a:rPr lang="vi-VN" sz="2000" i="1" dirty="0" err="1">
                <a:solidFill>
                  <a:schemeClr val="bg1"/>
                </a:solidFill>
                <a:latin typeface="Times New Roman" pitchFamily="18" charset="0"/>
                <a:cs typeface="Times New Roman" pitchFamily="18" charset="0"/>
              </a:rPr>
              <a:t>dụng</a:t>
            </a:r>
            <a:r>
              <a:rPr lang="vi-VN" sz="2000" i="1" dirty="0">
                <a:solidFill>
                  <a:schemeClr val="bg1"/>
                </a:solidFill>
                <a:latin typeface="Times New Roman" pitchFamily="18" charset="0"/>
                <a:cs typeface="Times New Roman" pitchFamily="18" charset="0"/>
              </a:rPr>
              <a:t>?</a:t>
            </a:r>
            <a:endParaRPr lang="en-US" sz="2000" i="1" dirty="0">
              <a:solidFill>
                <a:schemeClr val="bg1"/>
              </a:solidFill>
              <a:latin typeface="Times New Roman" pitchFamily="18" charset="0"/>
              <a:cs typeface="Times New Roman" pitchFamily="18" charset="0"/>
            </a:endParaRPr>
          </a:p>
          <a:p>
            <a:pPr algn="l">
              <a:lnSpc>
                <a:spcPct val="150000"/>
              </a:lnSpc>
            </a:pPr>
            <a:endParaRPr lang="en-US" sz="2000" i="1" dirty="0">
              <a:solidFill>
                <a:srgbClr val="FFFF00"/>
              </a:solidFill>
              <a:latin typeface="Times New Roman" pitchFamily="18" charset="0"/>
              <a:cs typeface="Times New Roman" pitchFamily="18" charset="0"/>
            </a:endParaRPr>
          </a:p>
          <a:p>
            <a:endParaRPr lang="en-US" dirty="0"/>
          </a:p>
        </p:txBody>
      </p:sp>
      <p:grpSp>
        <p:nvGrpSpPr>
          <p:cNvPr id="3" name="Group 2">
            <a:extLst>
              <a:ext uri="{FF2B5EF4-FFF2-40B4-BE49-F238E27FC236}">
                <a16:creationId xmlns="" xmlns:a16="http://schemas.microsoft.com/office/drawing/2014/main" id="{3C79C8C6-1504-4D19-9767-B2D5BF98704E}"/>
              </a:ext>
            </a:extLst>
          </p:cNvPr>
          <p:cNvGrpSpPr/>
          <p:nvPr/>
        </p:nvGrpSpPr>
        <p:grpSpPr>
          <a:xfrm>
            <a:off x="6487253" y="3034695"/>
            <a:ext cx="3487895" cy="3140972"/>
            <a:chOff x="6487253" y="3034695"/>
            <a:chExt cx="3487895" cy="3140972"/>
          </a:xfrm>
        </p:grpSpPr>
        <p:grpSp>
          <p:nvGrpSpPr>
            <p:cNvPr id="4" name="Group 3">
              <a:extLst>
                <a:ext uri="{FF2B5EF4-FFF2-40B4-BE49-F238E27FC236}">
                  <a16:creationId xmlns="" xmlns:a16="http://schemas.microsoft.com/office/drawing/2014/main" id="{D6590C37-84EF-489B-8577-40AE903BF45B}"/>
                </a:ext>
              </a:extLst>
            </p:cNvPr>
            <p:cNvGrpSpPr/>
            <p:nvPr/>
          </p:nvGrpSpPr>
          <p:grpSpPr>
            <a:xfrm>
              <a:off x="6487253" y="3034695"/>
              <a:ext cx="2800029" cy="3095194"/>
              <a:chOff x="2592155" y="2806498"/>
              <a:chExt cx="2800029" cy="3095194"/>
            </a:xfrm>
          </p:grpSpPr>
          <p:grpSp>
            <p:nvGrpSpPr>
              <p:cNvPr id="6" name="Group 5">
                <a:extLst>
                  <a:ext uri="{FF2B5EF4-FFF2-40B4-BE49-F238E27FC236}">
                    <a16:creationId xmlns="" xmlns:a16="http://schemas.microsoft.com/office/drawing/2014/main" id="{A8454AA2-8828-48AD-BD3A-6C779789BDDE}"/>
                  </a:ext>
                </a:extLst>
              </p:cNvPr>
              <p:cNvGrpSpPr/>
              <p:nvPr/>
            </p:nvGrpSpPr>
            <p:grpSpPr>
              <a:xfrm rot="10800000">
                <a:off x="2592155" y="2806498"/>
                <a:ext cx="2800029" cy="211022"/>
                <a:chOff x="3215148" y="4009973"/>
                <a:chExt cx="4840649" cy="195782"/>
              </a:xfrm>
            </p:grpSpPr>
            <p:cxnSp>
              <p:nvCxnSpPr>
                <p:cNvPr id="8" name="Straight Connector 7">
                  <a:extLst>
                    <a:ext uri="{FF2B5EF4-FFF2-40B4-BE49-F238E27FC236}">
                      <a16:creationId xmlns="" xmlns:a16="http://schemas.microsoft.com/office/drawing/2014/main" id="{9F427160-B439-4E8B-BD2A-C741F3F6FA6A}"/>
                    </a:ext>
                  </a:extLst>
                </p:cNvPr>
                <p:cNvCxnSpPr>
                  <a:cxnSpLocks/>
                </p:cNvCxnSpPr>
                <p:nvPr/>
              </p:nvCxnSpPr>
              <p:spPr>
                <a:xfrm>
                  <a:off x="3300917" y="4009973"/>
                  <a:ext cx="47548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388A86E0-882E-480E-8F30-B6C9190CB553}"/>
                    </a:ext>
                  </a:extLst>
                </p:cNvPr>
                <p:cNvCxnSpPr>
                  <a:cxnSpLocks/>
                </p:cNvCxnSpPr>
                <p:nvPr/>
              </p:nvCxnSpPr>
              <p:spPr>
                <a:xfrm flipH="1">
                  <a:off x="3215148" y="4011563"/>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E0090DBA-8CE8-4629-8FEA-97B9781AA565}"/>
                    </a:ext>
                  </a:extLst>
                </p:cNvPr>
                <p:cNvCxnSpPr>
                  <a:cxnSpLocks/>
                </p:cNvCxnSpPr>
                <p:nvPr/>
              </p:nvCxnSpPr>
              <p:spPr>
                <a:xfrm flipH="1">
                  <a:off x="3411792" y="4031231"/>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B4985C38-4AB3-434A-9F5F-3BAC061F4553}"/>
                    </a:ext>
                  </a:extLst>
                </p:cNvPr>
                <p:cNvCxnSpPr>
                  <a:cxnSpLocks/>
                </p:cNvCxnSpPr>
                <p:nvPr/>
              </p:nvCxnSpPr>
              <p:spPr>
                <a:xfrm flipH="1">
                  <a:off x="3608436" y="4021399"/>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F39E2493-88B8-4BBA-8779-4B204E1ABD78}"/>
                    </a:ext>
                  </a:extLst>
                </p:cNvPr>
                <p:cNvCxnSpPr>
                  <a:cxnSpLocks/>
                </p:cNvCxnSpPr>
                <p:nvPr/>
              </p:nvCxnSpPr>
              <p:spPr>
                <a:xfrm flipH="1">
                  <a:off x="3805081" y="4041059"/>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2924667F-AC45-42CA-83AC-C87BECF68B2D}"/>
                    </a:ext>
                  </a:extLst>
                </p:cNvPr>
                <p:cNvCxnSpPr>
                  <a:cxnSpLocks/>
                </p:cNvCxnSpPr>
                <p:nvPr/>
              </p:nvCxnSpPr>
              <p:spPr>
                <a:xfrm flipH="1">
                  <a:off x="4070554" y="4041059"/>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 xmlns:a16="http://schemas.microsoft.com/office/drawing/2014/main" id="{4E07129F-CE5B-4E7C-A91E-6BC62386A0C3}"/>
                    </a:ext>
                  </a:extLst>
                </p:cNvPr>
                <p:cNvCxnSpPr>
                  <a:cxnSpLocks/>
                </p:cNvCxnSpPr>
                <p:nvPr/>
              </p:nvCxnSpPr>
              <p:spPr>
                <a:xfrm flipH="1">
                  <a:off x="4360605" y="4041059"/>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733B44AB-ECFD-4A99-86EB-D6F57D806F4F}"/>
                    </a:ext>
                  </a:extLst>
                </p:cNvPr>
                <p:cNvCxnSpPr>
                  <a:cxnSpLocks/>
                </p:cNvCxnSpPr>
                <p:nvPr/>
              </p:nvCxnSpPr>
              <p:spPr>
                <a:xfrm flipH="1">
                  <a:off x="4645741" y="4043523"/>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C3DB4236-D98A-4C7C-B1C8-2D937C29704A}"/>
                    </a:ext>
                  </a:extLst>
                </p:cNvPr>
                <p:cNvCxnSpPr>
                  <a:cxnSpLocks/>
                </p:cNvCxnSpPr>
                <p:nvPr/>
              </p:nvCxnSpPr>
              <p:spPr>
                <a:xfrm flipH="1">
                  <a:off x="4925961" y="4039471"/>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29A981ED-4777-41D3-8053-E9C80E4F7F9C}"/>
                    </a:ext>
                  </a:extLst>
                </p:cNvPr>
                <p:cNvCxnSpPr>
                  <a:cxnSpLocks/>
                </p:cNvCxnSpPr>
                <p:nvPr/>
              </p:nvCxnSpPr>
              <p:spPr>
                <a:xfrm flipH="1">
                  <a:off x="5191434" y="4039471"/>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B765BF4E-3ABF-4A0E-9A17-97F4670C7AB7}"/>
                    </a:ext>
                  </a:extLst>
                </p:cNvPr>
                <p:cNvCxnSpPr>
                  <a:cxnSpLocks/>
                </p:cNvCxnSpPr>
                <p:nvPr/>
              </p:nvCxnSpPr>
              <p:spPr>
                <a:xfrm flipH="1">
                  <a:off x="5508522" y="4034557"/>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5F394182-381F-4301-8637-5230AE0F8C5A}"/>
                    </a:ext>
                  </a:extLst>
                </p:cNvPr>
                <p:cNvCxnSpPr>
                  <a:cxnSpLocks/>
                </p:cNvCxnSpPr>
                <p:nvPr/>
              </p:nvCxnSpPr>
              <p:spPr>
                <a:xfrm flipH="1">
                  <a:off x="5791200" y="4033691"/>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 xmlns:a16="http://schemas.microsoft.com/office/drawing/2014/main" id="{2A12ADAD-D81E-4B72-9500-E33E5B027D30}"/>
                    </a:ext>
                  </a:extLst>
                </p:cNvPr>
                <p:cNvCxnSpPr>
                  <a:cxnSpLocks/>
                </p:cNvCxnSpPr>
                <p:nvPr/>
              </p:nvCxnSpPr>
              <p:spPr>
                <a:xfrm flipH="1">
                  <a:off x="6061589" y="4039471"/>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 xmlns:a16="http://schemas.microsoft.com/office/drawing/2014/main" id="{56708B9F-976D-441F-BAA9-34176A39FA56}"/>
                    </a:ext>
                  </a:extLst>
                </p:cNvPr>
                <p:cNvCxnSpPr>
                  <a:cxnSpLocks/>
                </p:cNvCxnSpPr>
                <p:nvPr/>
              </p:nvCxnSpPr>
              <p:spPr>
                <a:xfrm flipH="1">
                  <a:off x="6363929" y="4031231"/>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 xmlns:a16="http://schemas.microsoft.com/office/drawing/2014/main" id="{07566675-F69B-40FD-9FA4-D2BCB13CCCD8}"/>
                    </a:ext>
                  </a:extLst>
                </p:cNvPr>
                <p:cNvCxnSpPr>
                  <a:cxnSpLocks/>
                </p:cNvCxnSpPr>
                <p:nvPr/>
              </p:nvCxnSpPr>
              <p:spPr>
                <a:xfrm flipH="1">
                  <a:off x="6553197" y="4031231"/>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 xmlns:a16="http://schemas.microsoft.com/office/drawing/2014/main" id="{F3E3DB22-059D-4614-9138-5450A586D791}"/>
                    </a:ext>
                  </a:extLst>
                </p:cNvPr>
                <p:cNvCxnSpPr>
                  <a:cxnSpLocks/>
                </p:cNvCxnSpPr>
                <p:nvPr/>
              </p:nvCxnSpPr>
              <p:spPr>
                <a:xfrm flipH="1">
                  <a:off x="6742465" y="4021399"/>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 xmlns:a16="http://schemas.microsoft.com/office/drawing/2014/main" id="{8556F60B-47F8-4C7D-942D-12FBE246193C}"/>
                    </a:ext>
                  </a:extLst>
                </p:cNvPr>
                <p:cNvCxnSpPr>
                  <a:cxnSpLocks/>
                </p:cNvCxnSpPr>
                <p:nvPr/>
              </p:nvCxnSpPr>
              <p:spPr>
                <a:xfrm flipH="1">
                  <a:off x="6978446" y="4031232"/>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 xmlns:a16="http://schemas.microsoft.com/office/drawing/2014/main" id="{E768101F-7D36-408A-9D4B-6F8C3A41F92F}"/>
                    </a:ext>
                  </a:extLst>
                </p:cNvPr>
                <p:cNvCxnSpPr>
                  <a:cxnSpLocks/>
                </p:cNvCxnSpPr>
                <p:nvPr/>
              </p:nvCxnSpPr>
              <p:spPr>
                <a:xfrm flipH="1">
                  <a:off x="7234084" y="4014026"/>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 xmlns:a16="http://schemas.microsoft.com/office/drawing/2014/main" id="{9726D652-F419-4CAD-A913-B76B42601082}"/>
                    </a:ext>
                  </a:extLst>
                </p:cNvPr>
                <p:cNvCxnSpPr>
                  <a:cxnSpLocks/>
                </p:cNvCxnSpPr>
                <p:nvPr/>
              </p:nvCxnSpPr>
              <p:spPr>
                <a:xfrm flipH="1">
                  <a:off x="7497359" y="4031231"/>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 xmlns:a16="http://schemas.microsoft.com/office/drawing/2014/main" id="{37D39550-9FF5-4F77-AF6D-3110F81906DC}"/>
                    </a:ext>
                  </a:extLst>
                </p:cNvPr>
                <p:cNvCxnSpPr>
                  <a:cxnSpLocks/>
                </p:cNvCxnSpPr>
                <p:nvPr/>
              </p:nvCxnSpPr>
              <p:spPr>
                <a:xfrm flipH="1">
                  <a:off x="7666703" y="4033691"/>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 xmlns:a16="http://schemas.microsoft.com/office/drawing/2014/main" id="{1397CBBF-5588-4F65-9006-960687930820}"/>
                    </a:ext>
                  </a:extLst>
                </p:cNvPr>
                <p:cNvCxnSpPr>
                  <a:cxnSpLocks/>
                </p:cNvCxnSpPr>
                <p:nvPr/>
              </p:nvCxnSpPr>
              <p:spPr>
                <a:xfrm flipH="1">
                  <a:off x="7878095" y="4027184"/>
                  <a:ext cx="117987" cy="16223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0" name="Straight Connector 29">
                <a:extLst>
                  <a:ext uri="{FF2B5EF4-FFF2-40B4-BE49-F238E27FC236}">
                    <a16:creationId xmlns="" xmlns:a16="http://schemas.microsoft.com/office/drawing/2014/main" id="{FE982E8A-E529-4FE0-AAD4-F316524DC056}"/>
                  </a:ext>
                </a:extLst>
              </p:cNvPr>
              <p:cNvCxnSpPr>
                <a:cxnSpLocks/>
                <a:endCxn id="32" idx="2"/>
              </p:cNvCxnSpPr>
              <p:nvPr/>
            </p:nvCxnSpPr>
            <p:spPr>
              <a:xfrm>
                <a:off x="3801887" y="3451853"/>
                <a:ext cx="126455" cy="143637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 xmlns:a16="http://schemas.microsoft.com/office/drawing/2014/main" id="{52D604CC-91D9-47CE-BB02-01E67B333903}"/>
                  </a:ext>
                </a:extLst>
              </p:cNvPr>
              <p:cNvSpPr/>
              <p:nvPr/>
            </p:nvSpPr>
            <p:spPr>
              <a:xfrm>
                <a:off x="3238992" y="3215639"/>
                <a:ext cx="562895" cy="563867"/>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sp>
            <p:nvSpPr>
              <p:cNvPr id="32" name="Oval 31">
                <a:extLst>
                  <a:ext uri="{FF2B5EF4-FFF2-40B4-BE49-F238E27FC236}">
                    <a16:creationId xmlns="" xmlns:a16="http://schemas.microsoft.com/office/drawing/2014/main" id="{9D397AB2-BD33-4FEA-A598-F5B696146EB6}"/>
                  </a:ext>
                </a:extLst>
              </p:cNvPr>
              <p:cNvSpPr/>
              <p:nvPr/>
            </p:nvSpPr>
            <p:spPr>
              <a:xfrm>
                <a:off x="3928342" y="4606291"/>
                <a:ext cx="562895" cy="563867"/>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cxnSp>
            <p:nvCxnSpPr>
              <p:cNvPr id="33" name="Straight Connector 32">
                <a:extLst>
                  <a:ext uri="{FF2B5EF4-FFF2-40B4-BE49-F238E27FC236}">
                    <a16:creationId xmlns="" xmlns:a16="http://schemas.microsoft.com/office/drawing/2014/main" id="{DF9C63EA-2CF4-493D-BB97-5B1E3D3262AE}"/>
                  </a:ext>
                </a:extLst>
              </p:cNvPr>
              <p:cNvCxnSpPr>
                <a:cxnSpLocks/>
                <a:endCxn id="32" idx="6"/>
              </p:cNvCxnSpPr>
              <p:nvPr/>
            </p:nvCxnSpPr>
            <p:spPr>
              <a:xfrm flipH="1">
                <a:off x="4491237" y="2954589"/>
                <a:ext cx="79888" cy="193363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 xmlns:a16="http://schemas.microsoft.com/office/drawing/2014/main" id="{FC3CF90C-8A39-40F7-B220-05B3D9A5E989}"/>
                  </a:ext>
                </a:extLst>
              </p:cNvPr>
              <p:cNvCxnSpPr/>
              <p:nvPr/>
            </p:nvCxnSpPr>
            <p:spPr>
              <a:xfrm>
                <a:off x="3520440" y="3032760"/>
                <a:ext cx="0" cy="457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 xmlns:a16="http://schemas.microsoft.com/office/drawing/2014/main" id="{CA70A6DE-B1F0-4FD1-9390-A29800F5E3C5}"/>
                  </a:ext>
                </a:extLst>
              </p:cNvPr>
              <p:cNvCxnSpPr/>
              <p:nvPr/>
            </p:nvCxnSpPr>
            <p:spPr>
              <a:xfrm>
                <a:off x="4224401" y="4964426"/>
                <a:ext cx="0" cy="457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 xmlns:a16="http://schemas.microsoft.com/office/drawing/2014/main" id="{88EEC0EE-6948-4AEB-8B8C-830F2F08D32F}"/>
                  </a:ext>
                </a:extLst>
              </p:cNvPr>
              <p:cNvSpPr/>
              <p:nvPr/>
            </p:nvSpPr>
            <p:spPr>
              <a:xfrm>
                <a:off x="3955108" y="5444491"/>
                <a:ext cx="541314" cy="457201"/>
              </a:xfrm>
              <a:prstGeom prst="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
              </a:p>
            </p:txBody>
          </p:sp>
          <p:cxnSp>
            <p:nvCxnSpPr>
              <p:cNvPr id="39" name="Straight Arrow Connector 38">
                <a:extLst>
                  <a:ext uri="{FF2B5EF4-FFF2-40B4-BE49-F238E27FC236}">
                    <a16:creationId xmlns="" xmlns:a16="http://schemas.microsoft.com/office/drawing/2014/main" id="{BE817665-41FD-4C53-B3B5-08F047281350}"/>
                  </a:ext>
                </a:extLst>
              </p:cNvPr>
              <p:cNvCxnSpPr/>
              <p:nvPr/>
            </p:nvCxnSpPr>
            <p:spPr>
              <a:xfrm>
                <a:off x="3230578" y="3524240"/>
                <a:ext cx="0" cy="2023120"/>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 xmlns:a16="http://schemas.microsoft.com/office/drawing/2014/main" id="{75FD4126-D2F1-47BC-AB1F-9311DC5D13B5}"/>
                </a:ext>
              </a:extLst>
            </p:cNvPr>
            <p:cNvSpPr txBox="1"/>
            <p:nvPr/>
          </p:nvSpPr>
          <p:spPr>
            <a:xfrm>
              <a:off x="8573068" y="5775557"/>
              <a:ext cx="1402080" cy="400110"/>
            </a:xfrm>
            <a:prstGeom prst="rect">
              <a:avLst/>
            </a:prstGeom>
            <a:noFill/>
          </p:spPr>
          <p:txBody>
            <a:bodyPr wrap="square" rtlCol="0">
              <a:spAutoFit/>
            </a:bodyPr>
            <a:lstStyle/>
            <a:p>
              <a:r>
                <a:rPr lang="vi-VN" sz="2000" dirty="0">
                  <a:solidFill>
                    <a:schemeClr val="bg1"/>
                  </a:solidFill>
                  <a:latin typeface="+mj-lt"/>
                </a:rPr>
                <a:t>P = 2000 N</a:t>
              </a:r>
              <a:endParaRPr lang="en-US" sz="2000" dirty="0">
                <a:solidFill>
                  <a:schemeClr val="bg1"/>
                </a:solidFill>
                <a:latin typeface="+mj-lt"/>
              </a:endParaRPr>
            </a:p>
          </p:txBody>
        </p:sp>
      </p:grpSp>
      <p:sp>
        <p:nvSpPr>
          <p:cNvPr id="41" name="TextBox 40">
            <a:extLst>
              <a:ext uri="{FF2B5EF4-FFF2-40B4-BE49-F238E27FC236}">
                <a16:creationId xmlns="" xmlns:a16="http://schemas.microsoft.com/office/drawing/2014/main" id="{BF03EE3C-F913-4A4F-991E-AA0759BD6DB0}"/>
              </a:ext>
            </a:extLst>
          </p:cNvPr>
          <p:cNvSpPr txBox="1"/>
          <p:nvPr/>
        </p:nvSpPr>
        <p:spPr>
          <a:xfrm>
            <a:off x="5674232" y="5283601"/>
            <a:ext cx="1402080" cy="400110"/>
          </a:xfrm>
          <a:prstGeom prst="rect">
            <a:avLst/>
          </a:prstGeom>
          <a:noFill/>
        </p:spPr>
        <p:txBody>
          <a:bodyPr wrap="square" rtlCol="0">
            <a:spAutoFit/>
          </a:bodyPr>
          <a:lstStyle/>
          <a:p>
            <a:r>
              <a:rPr lang="vi-VN" sz="2000" dirty="0">
                <a:solidFill>
                  <a:schemeClr val="bg1"/>
                </a:solidFill>
                <a:latin typeface="+mj-lt"/>
              </a:rPr>
              <a:t>F = 1000 N</a:t>
            </a:r>
            <a:endParaRPr lang="en-US" sz="2000" dirty="0">
              <a:solidFill>
                <a:schemeClr val="bg1"/>
              </a:solidFill>
              <a:latin typeface="+mj-lt"/>
            </a:endParaRPr>
          </a:p>
        </p:txBody>
      </p:sp>
      <p:sp>
        <p:nvSpPr>
          <p:cNvPr id="42" name="TextBox 41">
            <a:extLst>
              <a:ext uri="{FF2B5EF4-FFF2-40B4-BE49-F238E27FC236}">
                <a16:creationId xmlns="" xmlns:a16="http://schemas.microsoft.com/office/drawing/2014/main" id="{5492B8DE-5A36-4E64-9C9B-2E188CF16E94}"/>
              </a:ext>
            </a:extLst>
          </p:cNvPr>
          <p:cNvSpPr txBox="1"/>
          <p:nvPr/>
        </p:nvSpPr>
        <p:spPr>
          <a:xfrm>
            <a:off x="1844044" y="3531811"/>
            <a:ext cx="4574857" cy="400110"/>
          </a:xfrm>
          <a:prstGeom prst="rect">
            <a:avLst/>
          </a:prstGeom>
          <a:noFill/>
        </p:spPr>
        <p:txBody>
          <a:bodyPr wrap="square" rtlCol="0">
            <a:spAutoFit/>
          </a:bodyPr>
          <a:lstStyle/>
          <a:p>
            <a:r>
              <a:rPr lang="vi-VN" sz="2000" dirty="0" err="1">
                <a:solidFill>
                  <a:schemeClr val="bg1"/>
                </a:solidFill>
                <a:latin typeface="Times New Roman" pitchFamily="18" charset="0"/>
                <a:cs typeface="Times New Roman" pitchFamily="18" charset="0"/>
              </a:rPr>
              <a:t>Độ</a:t>
            </a:r>
            <a:r>
              <a:rPr lang="vi-VN" sz="2000" dirty="0">
                <a:solidFill>
                  <a:schemeClr val="bg1"/>
                </a:solidFill>
                <a:latin typeface="Times New Roman" pitchFamily="18" charset="0"/>
                <a:cs typeface="Times New Roman" pitchFamily="18" charset="0"/>
              </a:rPr>
              <a:t> </a:t>
            </a:r>
            <a:r>
              <a:rPr lang="vi-VN" sz="2000" dirty="0" err="1">
                <a:solidFill>
                  <a:schemeClr val="bg1"/>
                </a:solidFill>
                <a:latin typeface="Times New Roman" pitchFamily="18" charset="0"/>
                <a:cs typeface="Times New Roman" pitchFamily="18" charset="0"/>
              </a:rPr>
              <a:t>lớn</a:t>
            </a:r>
            <a:r>
              <a:rPr lang="vi-VN" sz="2000" dirty="0">
                <a:solidFill>
                  <a:schemeClr val="bg1"/>
                </a:solidFill>
                <a:latin typeface="Times New Roman" pitchFamily="18" charset="0"/>
                <a:cs typeface="Times New Roman" pitchFamily="18" charset="0"/>
              </a:rPr>
              <a:t> </a:t>
            </a:r>
            <a:r>
              <a:rPr lang="vi-VN" sz="2000" dirty="0" err="1">
                <a:solidFill>
                  <a:schemeClr val="bg1"/>
                </a:solidFill>
                <a:latin typeface="Times New Roman" pitchFamily="18" charset="0"/>
                <a:cs typeface="Times New Roman" pitchFamily="18" charset="0"/>
              </a:rPr>
              <a:t>lực</a:t>
            </a:r>
            <a:r>
              <a:rPr lang="vi-VN" sz="2000" dirty="0">
                <a:solidFill>
                  <a:schemeClr val="bg1"/>
                </a:solidFill>
                <a:latin typeface="Times New Roman" pitchFamily="18" charset="0"/>
                <a:cs typeface="Times New Roman" pitchFamily="18" charset="0"/>
              </a:rPr>
              <a:t> </a:t>
            </a:r>
            <a:r>
              <a:rPr lang="vi-VN" sz="2000" dirty="0" err="1">
                <a:solidFill>
                  <a:schemeClr val="bg1"/>
                </a:solidFill>
                <a:latin typeface="Times New Roman" pitchFamily="18" charset="0"/>
                <a:cs typeface="Times New Roman" pitchFamily="18" charset="0"/>
              </a:rPr>
              <a:t>kéo</a:t>
            </a:r>
            <a:r>
              <a:rPr lang="vi-VN" sz="2000" dirty="0">
                <a:solidFill>
                  <a:schemeClr val="bg1"/>
                </a:solidFill>
                <a:latin typeface="Times New Roman" pitchFamily="18" charset="0"/>
                <a:cs typeface="Times New Roman" pitchFamily="18" charset="0"/>
              </a:rPr>
              <a:t> </a:t>
            </a:r>
            <a:r>
              <a:rPr lang="vi-VN" sz="2000" dirty="0" err="1">
                <a:solidFill>
                  <a:schemeClr val="bg1"/>
                </a:solidFill>
                <a:latin typeface="Times New Roman" pitchFamily="18" charset="0"/>
                <a:cs typeface="Times New Roman" pitchFamily="18" charset="0"/>
              </a:rPr>
              <a:t>cần</a:t>
            </a:r>
            <a:r>
              <a:rPr lang="vi-VN" sz="2000" dirty="0">
                <a:solidFill>
                  <a:schemeClr val="bg1"/>
                </a:solidFill>
                <a:latin typeface="Times New Roman" pitchFamily="18" charset="0"/>
                <a:cs typeface="Times New Roman" pitchFamily="18" charset="0"/>
              </a:rPr>
              <a:t> </a:t>
            </a:r>
            <a:r>
              <a:rPr lang="vi-VN" sz="2000" dirty="0" err="1">
                <a:solidFill>
                  <a:schemeClr val="bg1"/>
                </a:solidFill>
                <a:latin typeface="Times New Roman" pitchFamily="18" charset="0"/>
                <a:cs typeface="Times New Roman" pitchFamily="18" charset="0"/>
              </a:rPr>
              <a:t>tác</a:t>
            </a:r>
            <a:r>
              <a:rPr lang="vi-VN" sz="2000" dirty="0">
                <a:solidFill>
                  <a:schemeClr val="bg1"/>
                </a:solidFill>
                <a:latin typeface="Times New Roman" pitchFamily="18" charset="0"/>
                <a:cs typeface="Times New Roman" pitchFamily="18" charset="0"/>
              </a:rPr>
              <a:t> </a:t>
            </a:r>
            <a:r>
              <a:rPr lang="vi-VN" sz="2000" dirty="0" err="1">
                <a:solidFill>
                  <a:schemeClr val="bg1"/>
                </a:solidFill>
                <a:latin typeface="Times New Roman" pitchFamily="18" charset="0"/>
                <a:cs typeface="Times New Roman" pitchFamily="18" charset="0"/>
              </a:rPr>
              <a:t>dụng</a:t>
            </a:r>
            <a:r>
              <a:rPr lang="vi-VN" sz="2000" dirty="0">
                <a:solidFill>
                  <a:schemeClr val="bg1"/>
                </a:solidFill>
                <a:latin typeface="Times New Roman" pitchFamily="18" charset="0"/>
                <a:cs typeface="Times New Roman" pitchFamily="18" charset="0"/>
              </a:rPr>
              <a:t> </a:t>
            </a:r>
            <a:r>
              <a:rPr lang="vi-VN" sz="2000" dirty="0" err="1">
                <a:solidFill>
                  <a:schemeClr val="bg1"/>
                </a:solidFill>
                <a:latin typeface="Times New Roman" pitchFamily="18" charset="0"/>
                <a:cs typeface="Times New Roman" pitchFamily="18" charset="0"/>
              </a:rPr>
              <a:t>là</a:t>
            </a:r>
            <a:r>
              <a:rPr lang="vi-VN" sz="2000" dirty="0">
                <a:solidFill>
                  <a:schemeClr val="bg1"/>
                </a:solidFill>
                <a:latin typeface="Times New Roman" pitchFamily="18" charset="0"/>
                <a:cs typeface="Times New Roman" pitchFamily="18" charset="0"/>
              </a:rPr>
              <a:t> </a:t>
            </a:r>
            <a:r>
              <a:rPr lang="vi-VN" sz="2000" dirty="0">
                <a:solidFill>
                  <a:schemeClr val="bg1"/>
                </a:solidFill>
                <a:latin typeface="+mj-lt"/>
              </a:rPr>
              <a:t>F = </a:t>
            </a:r>
            <a:r>
              <a:rPr lang="en-US" sz="2000" dirty="0">
                <a:solidFill>
                  <a:schemeClr val="bg1"/>
                </a:solidFill>
                <a:latin typeface="+mj-lt"/>
              </a:rPr>
              <a:t>1</a:t>
            </a:r>
            <a:r>
              <a:rPr lang="vi-VN" sz="2000" dirty="0">
                <a:solidFill>
                  <a:schemeClr val="bg1"/>
                </a:solidFill>
                <a:latin typeface="+mj-lt"/>
              </a:rPr>
              <a:t>000 N</a:t>
            </a:r>
            <a:endParaRPr lang="en-US" sz="2000" dirty="0">
              <a:solidFill>
                <a:schemeClr val="bg1"/>
              </a:solidFill>
              <a:latin typeface="+mj-lt"/>
            </a:endParaRPr>
          </a:p>
        </p:txBody>
      </p:sp>
      <p:sp>
        <p:nvSpPr>
          <p:cNvPr id="44" name="TextBox 43">
            <a:extLst>
              <a:ext uri="{FF2B5EF4-FFF2-40B4-BE49-F238E27FC236}">
                <a16:creationId xmlns="" xmlns:a16="http://schemas.microsoft.com/office/drawing/2014/main" id="{211F690B-9F0F-4612-934A-17A1352D032A}"/>
              </a:ext>
            </a:extLst>
          </p:cNvPr>
          <p:cNvSpPr txBox="1"/>
          <p:nvPr/>
        </p:nvSpPr>
        <p:spPr>
          <a:xfrm>
            <a:off x="4891652" y="2634585"/>
            <a:ext cx="1737360"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Trả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lời</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26692506"/>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barn(inVertical)">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133600" y="762003"/>
            <a:ext cx="8229600" cy="4525963"/>
          </a:xfrm>
        </p:spPr>
        <p:txBody>
          <a:bodyPr/>
          <a:lstStyle/>
          <a:p>
            <a:pPr marL="0" indent="0" algn="ctr">
              <a:buNone/>
            </a:pPr>
            <a:endParaRPr lang="en-US" dirty="0"/>
          </a:p>
          <a:p>
            <a:pPr marL="0" indent="0" algn="ctr">
              <a:buNone/>
            </a:pPr>
            <a:endParaRPr lang="en-US" dirty="0">
              <a:blipFill>
                <a:blip r:embed="rId3"/>
                <a:tile tx="0" ty="0" sx="100000" sy="100000" flip="none" algn="tl"/>
              </a:blipFill>
            </a:endParaRPr>
          </a:p>
          <a:p>
            <a:pPr marL="0" indent="0" algn="ctr">
              <a:buNone/>
            </a:pPr>
            <a:r>
              <a:rPr lang="en-US" sz="6000" b="1" dirty="0">
                <a:solidFill>
                  <a:schemeClr val="accent3">
                    <a:lumMod val="50000"/>
                  </a:schemeClr>
                </a:solidFill>
                <a:latin typeface="Times New Roman" panose="02020603050405020304" pitchFamily="18" charset="0"/>
                <a:cs typeface="Times New Roman" panose="02020603050405020304" pitchFamily="18" charset="0"/>
              </a:rPr>
              <a:t>XIN CẢM ƠN</a:t>
            </a:r>
          </a:p>
          <a:p>
            <a:pPr marL="0" indent="0" algn="ctr">
              <a:buNone/>
            </a:pPr>
            <a:r>
              <a:rPr lang="en-US" b="1" dirty="0">
                <a:solidFill>
                  <a:schemeClr val="accent3">
                    <a:lumMod val="50000"/>
                  </a:schemeClr>
                </a:solidFill>
                <a:latin typeface="Times New Roman" panose="02020603050405020304" pitchFamily="18" charset="0"/>
                <a:cs typeface="Times New Roman" panose="02020603050405020304" pitchFamily="18" charset="0"/>
              </a:rPr>
              <a:t>CÁC EM ĐÃ THEO DÕI VÀ LẮNG NGHE TIẾT HỌC NGÀY HÔM NAY</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Tree>
    <p:extLst>
      <p:ext uri="{BB962C8B-B14F-4D97-AF65-F5344CB8AC3E}">
        <p14:creationId xmlns:p14="http://schemas.microsoft.com/office/powerpoint/2010/main" val="8995467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CB2D11E7-8B18-4123-B007-3FD75ACE0ED7}"/>
              </a:ext>
            </a:extLst>
          </p:cNvPr>
          <p:cNvSpPr txBox="1"/>
          <p:nvPr/>
        </p:nvSpPr>
        <p:spPr>
          <a:xfrm>
            <a:off x="0" y="1920192"/>
            <a:ext cx="11988927" cy="1846659"/>
          </a:xfrm>
          <a:prstGeom prst="rect">
            <a:avLst/>
          </a:prstGeom>
          <a:noFill/>
        </p:spPr>
        <p:txBody>
          <a:bodyPr wrap="square" rtlCol="0">
            <a:spAutoFit/>
          </a:bodyPr>
          <a:lstStyle/>
          <a:p>
            <a:pPr algn="ctr"/>
            <a:r>
              <a:rPr lang="en-US" sz="4400" b="1" dirty="0">
                <a:solidFill>
                  <a:srgbClr val="FFFF00"/>
                </a:solidFill>
                <a:latin typeface="Times New Roman" panose="02020603050405020304" pitchFamily="18" charset="0"/>
                <a:cs typeface="Times New Roman" panose="02020603050405020304" pitchFamily="18" charset="0"/>
              </a:rPr>
              <a:t>CHỦ ĐỀ 6</a:t>
            </a:r>
          </a:p>
          <a:p>
            <a:pPr algn="ctr"/>
            <a:endParaRPr lang="en-US" b="1" dirty="0">
              <a:solidFill>
                <a:srgbClr val="FFFF00"/>
              </a:solidFill>
              <a:latin typeface="Times New Roman" panose="02020603050405020304" pitchFamily="18" charset="0"/>
              <a:cs typeface="Times New Roman" panose="02020603050405020304" pitchFamily="18" charset="0"/>
            </a:endParaRPr>
          </a:p>
          <a:p>
            <a:pPr algn="ctr"/>
            <a:r>
              <a:rPr lang="en-US" sz="4800" b="1" dirty="0">
                <a:latin typeface="Times New Roman" panose="02020603050405020304" pitchFamily="18" charset="0"/>
                <a:cs typeface="Times New Roman" panose="02020603050405020304" pitchFamily="18" charset="0"/>
              </a:rPr>
              <a:t> </a:t>
            </a:r>
            <a:r>
              <a:rPr lang="en-US" sz="4800" b="1" dirty="0">
                <a:solidFill>
                  <a:schemeClr val="bg1"/>
                </a:solidFill>
                <a:latin typeface="Times New Roman" pitchFamily="18" charset="0"/>
                <a:cs typeface="Times New Roman" pitchFamily="18" charset="0"/>
              </a:rPr>
              <a:t>MÁY CƠ ĐƠN GIẢN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6" name="Rectangle 5">
            <a:extLst>
              <a:ext uri="{FF2B5EF4-FFF2-40B4-BE49-F238E27FC236}">
                <a16:creationId xmlns="" xmlns:a16="http://schemas.microsoft.com/office/drawing/2014/main" id="{182E789F-FCAE-4BF5-990F-A087801813CA}"/>
              </a:ext>
            </a:extLst>
          </p:cNvPr>
          <p:cNvSpPr/>
          <p:nvPr/>
        </p:nvSpPr>
        <p:spPr>
          <a:xfrm>
            <a:off x="3316394" y="32566"/>
            <a:ext cx="5422446" cy="400110"/>
          </a:xfrm>
          <a:prstGeom prst="rect">
            <a:avLst/>
          </a:prstGeom>
        </p:spPr>
        <p:txBody>
          <a:bodyPr wrap="none">
            <a:spAutoFit/>
          </a:bodyPr>
          <a:lstStyle/>
          <a:p>
            <a:r>
              <a:rPr lang="vi-VN" sz="2000" b="1" dirty="0">
                <a:solidFill>
                  <a:prstClr val="white"/>
                </a:solidFill>
                <a:latin typeface="Times New Roman" panose="02020603050405020304" pitchFamily="18" charset="0"/>
                <a:cs typeface="Times New Roman" panose="02020603050405020304" pitchFamily="18" charset="0"/>
              </a:rPr>
              <a:t>  </a:t>
            </a:r>
            <a:r>
              <a:rPr lang="en-US" sz="2000" b="1" dirty="0">
                <a:solidFill>
                  <a:prstClr val="white"/>
                </a:solidFill>
                <a:latin typeface="Times New Roman" panose="02020603050405020304" pitchFamily="18" charset="0"/>
                <a:cs typeface="Times New Roman" panose="02020603050405020304" pitchFamily="18" charset="0"/>
              </a:rPr>
              <a:t>HỌC TRỰC TUYẾN – CHỦ ĐỀ 4 – VẬT LÍ 6</a:t>
            </a:r>
          </a:p>
        </p:txBody>
      </p:sp>
    </p:spTree>
    <p:extLst>
      <p:ext uri="{BB962C8B-B14F-4D97-AF65-F5344CB8AC3E}">
        <p14:creationId xmlns:p14="http://schemas.microsoft.com/office/powerpoint/2010/main" val="20668131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6" name="Rectangle 5">
            <a:extLst>
              <a:ext uri="{FF2B5EF4-FFF2-40B4-BE49-F238E27FC236}">
                <a16:creationId xmlns="" xmlns:a16="http://schemas.microsoft.com/office/drawing/2014/main" id="{182E789F-FCAE-4BF5-990F-A087801813CA}"/>
              </a:ext>
            </a:extLst>
          </p:cNvPr>
          <p:cNvSpPr/>
          <p:nvPr/>
        </p:nvSpPr>
        <p:spPr>
          <a:xfrm>
            <a:off x="3316394" y="32566"/>
            <a:ext cx="5422446" cy="400110"/>
          </a:xfrm>
          <a:prstGeom prst="rect">
            <a:avLst/>
          </a:prstGeom>
        </p:spPr>
        <p:txBody>
          <a:bodyPr wrap="none">
            <a:spAutoFit/>
          </a:bodyPr>
          <a:lstStyle/>
          <a:p>
            <a:r>
              <a:rPr lang="vi-VN" sz="2000" b="1" dirty="0">
                <a:solidFill>
                  <a:prstClr val="white"/>
                </a:solidFill>
                <a:latin typeface="Times New Roman" panose="02020603050405020304" pitchFamily="18" charset="0"/>
                <a:cs typeface="Times New Roman" panose="02020603050405020304" pitchFamily="18" charset="0"/>
              </a:rPr>
              <a:t>  </a:t>
            </a:r>
            <a:r>
              <a:rPr lang="en-US" sz="2000" b="1" dirty="0">
                <a:solidFill>
                  <a:prstClr val="white"/>
                </a:solidFill>
                <a:latin typeface="Times New Roman" panose="02020603050405020304" pitchFamily="18" charset="0"/>
                <a:cs typeface="Times New Roman" panose="02020603050405020304" pitchFamily="18" charset="0"/>
              </a:rPr>
              <a:t>HỌC TRỰC TUYẾN – CHỦ ĐỀ 4 – VẬT LÍ 6</a:t>
            </a:r>
          </a:p>
        </p:txBody>
      </p:sp>
      <p:sp>
        <p:nvSpPr>
          <p:cNvPr id="11" name="Title 6">
            <a:extLst>
              <a:ext uri="{FF2B5EF4-FFF2-40B4-BE49-F238E27FC236}">
                <a16:creationId xmlns="" xmlns:a16="http://schemas.microsoft.com/office/drawing/2014/main" id="{F96D8602-B179-4BCD-B85D-41DFAF163B40}"/>
              </a:ext>
            </a:extLst>
          </p:cNvPr>
          <p:cNvSpPr txBox="1">
            <a:spLocks/>
          </p:cNvSpPr>
          <p:nvPr/>
        </p:nvSpPr>
        <p:spPr>
          <a:xfrm>
            <a:off x="520505" y="745588"/>
            <a:ext cx="2433710" cy="7315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FFFF00"/>
                </a:solidFill>
                <a:latin typeface="Times New Roman" panose="02020603050405020304" pitchFamily="18" charset="0"/>
                <a:cs typeface="Times New Roman" panose="02020603050405020304" pitchFamily="18" charset="0"/>
              </a:rPr>
              <a:t>A. LÝ THUYẾT</a:t>
            </a:r>
            <a:endParaRPr lang="en-US" sz="2000" dirty="0"/>
          </a:p>
        </p:txBody>
      </p:sp>
      <p:sp>
        <p:nvSpPr>
          <p:cNvPr id="12" name="Content Placeholder 7">
            <a:extLst>
              <a:ext uri="{FF2B5EF4-FFF2-40B4-BE49-F238E27FC236}">
                <a16:creationId xmlns="" xmlns:a16="http://schemas.microsoft.com/office/drawing/2014/main" id="{B3A4C565-F6C8-4B24-925F-542C01413405}"/>
              </a:ext>
            </a:extLst>
          </p:cNvPr>
          <p:cNvSpPr txBox="1">
            <a:spLocks/>
          </p:cNvSpPr>
          <p:nvPr/>
        </p:nvSpPr>
        <p:spPr>
          <a:xfrm>
            <a:off x="1086221" y="1332593"/>
            <a:ext cx="10298060" cy="1700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50000"/>
              </a:lnSpc>
              <a:buNone/>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1: </a:t>
            </a:r>
            <a:r>
              <a:rPr lang="en-US" sz="2000" i="1" dirty="0" err="1">
                <a:solidFill>
                  <a:srgbClr val="FFFF00"/>
                </a:solidFill>
                <a:latin typeface="Times New Roman" pitchFamily="18" charset="0"/>
                <a:cs typeface="Times New Roman" pitchFamily="18" charset="0"/>
              </a:rPr>
              <a:t>Nêu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điều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kiện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để</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kéo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một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vật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nặng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lên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theo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phương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thẳng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đứng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Máy</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cơ</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đơn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giản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có</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lợi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ích</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gì</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với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chúng</a:t>
            </a:r>
            <a:r>
              <a:rPr lang="en-US" sz="2000" i="1" dirty="0">
                <a:solidFill>
                  <a:srgbClr val="FFFF00"/>
                </a:solidFill>
                <a:latin typeface="Times New Roman" pitchFamily="18" charset="0"/>
                <a:cs typeface="Times New Roman" pitchFamily="18" charset="0"/>
              </a:rPr>
              <a:t> ta? </a:t>
            </a:r>
            <a:r>
              <a:rPr lang="en-US" sz="2000" i="1" dirty="0" err="1">
                <a:solidFill>
                  <a:srgbClr val="FFFF00"/>
                </a:solidFill>
                <a:latin typeface="Times New Roman" pitchFamily="18" charset="0"/>
                <a:cs typeface="Times New Roman" pitchFamily="18" charset="0"/>
              </a:rPr>
              <a:t>Kể</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tên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các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máy</a:t>
            </a:r>
            <a:r>
              <a:rPr lang="en-US" sz="2000" i="1" dirty="0">
                <a:solidFill>
                  <a:srgbClr val="FFFF00"/>
                </a:solidFill>
                <a:latin typeface="Times New Roman" pitchFamily="18" charset="0"/>
                <a:cs typeface="Times New Roman" pitchFamily="18" charset="0"/>
              </a:rPr>
              <a:t> c</a:t>
            </a:r>
            <a:r>
              <a:rPr lang="vi-VN" sz="2000" i="1" dirty="0">
                <a:solidFill>
                  <a:srgbClr val="FFFF00"/>
                </a:solidFill>
                <a:latin typeface="Times New Roman" pitchFamily="18" charset="0"/>
                <a:cs typeface="Times New Roman" pitchFamily="18" charset="0"/>
              </a:rPr>
              <a:t>ơ</a:t>
            </a:r>
            <a:r>
              <a:rPr lang="en-US" sz="2000" i="1" dirty="0">
                <a:solidFill>
                  <a:srgbClr val="FFFF00"/>
                </a:solidFill>
                <a:latin typeface="Times New Roman" pitchFamily="18" charset="0"/>
                <a:cs typeface="Times New Roman" pitchFamily="18" charset="0"/>
              </a:rPr>
              <a:t> đ</a:t>
            </a:r>
            <a:r>
              <a:rPr lang="vi-VN" sz="2000" i="1" dirty="0">
                <a:solidFill>
                  <a:srgbClr val="FFFF00"/>
                </a:solidFill>
                <a:latin typeface="Times New Roman" pitchFamily="18" charset="0"/>
                <a:cs typeface="Times New Roman" pitchFamily="18" charset="0"/>
              </a:rPr>
              <a:t>ơ</a:t>
            </a:r>
            <a:r>
              <a:rPr lang="en-US" sz="2000" i="1" dirty="0">
                <a:solidFill>
                  <a:srgbClr val="FFFF00"/>
                </a:solidFill>
                <a:latin typeface="Times New Roman" pitchFamily="18" charset="0"/>
                <a:cs typeface="Times New Roman" pitchFamily="18" charset="0"/>
              </a:rPr>
              <a:t>n </a:t>
            </a:r>
            <a:r>
              <a:rPr lang="en-US" sz="2000" i="1" dirty="0" err="1">
                <a:solidFill>
                  <a:srgbClr val="FFFF00"/>
                </a:solidFill>
                <a:latin typeface="Times New Roman" pitchFamily="18" charset="0"/>
                <a:cs typeface="Times New Roman" pitchFamily="18" charset="0"/>
              </a:rPr>
              <a:t>giản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mà</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em</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biết</a:t>
            </a:r>
            <a:r>
              <a:rPr lang="en-US" sz="2000" i="1" dirty="0">
                <a:solidFill>
                  <a:srgbClr val="FFFF00"/>
                </a:solidFill>
                <a:latin typeface="Times New Roman" pitchFamily="18" charset="0"/>
                <a:cs typeface="Times New Roman" pitchFamily="18" charset="0"/>
              </a:rPr>
              <a:t>? </a:t>
            </a:r>
          </a:p>
          <a:p>
            <a:pPr>
              <a:buFont typeface="Arial" pitchFamily="34" charset="0"/>
              <a:buNone/>
            </a:pPr>
            <a:endParaRPr lang="en-US" sz="2000" dirty="0">
              <a:latin typeface="Times New Roman" pitchFamily="18" charset="0"/>
              <a:cs typeface="Times New Roman" pitchFamily="18" charset="0"/>
            </a:endParaRPr>
          </a:p>
        </p:txBody>
      </p:sp>
      <p:sp>
        <p:nvSpPr>
          <p:cNvPr id="3" name="TextBox 2">
            <a:extLst>
              <a:ext uri="{FF2B5EF4-FFF2-40B4-BE49-F238E27FC236}">
                <a16:creationId xmlns="" xmlns:a16="http://schemas.microsoft.com/office/drawing/2014/main" id="{B03BD3C4-62FC-4FE2-ACFC-CCC633D62326}"/>
              </a:ext>
            </a:extLst>
          </p:cNvPr>
          <p:cNvSpPr txBox="1"/>
          <p:nvPr/>
        </p:nvSpPr>
        <p:spPr>
          <a:xfrm>
            <a:off x="1407110" y="2811037"/>
            <a:ext cx="6682740" cy="1015663"/>
          </a:xfrm>
          <a:prstGeom prst="rect">
            <a:avLst/>
          </a:prstGeom>
          <a:noFill/>
        </p:spPr>
        <p:txBody>
          <a:bodyPr wrap="square" rtlCol="0">
            <a:spAutoFit/>
          </a:bodyPr>
          <a:lstStyle/>
          <a:p>
            <a:r>
              <a:rPr lang="en-US" sz="2000" dirty="0">
                <a:solidFill>
                  <a:schemeClr val="bg1"/>
                </a:solidFill>
                <a:latin typeface="Times New Roman" panose="02020603050405020304" pitchFamily="18" charset="0"/>
                <a:ea typeface="Times New Roman" panose="02020603050405020304" pitchFamily="18" charset="0"/>
              </a:rPr>
              <a:t>- </a:t>
            </a:r>
            <a:r>
              <a:rPr lang="vi-VN" sz="2000" dirty="0">
                <a:solidFill>
                  <a:schemeClr val="bg1"/>
                </a:solidFill>
                <a:latin typeface="Times New Roman" panose="02020603050405020304" pitchFamily="18" charset="0"/>
                <a:ea typeface="Times New Roman" panose="02020603050405020304" pitchFamily="18" charset="0"/>
              </a:rPr>
              <a:t>Khi </a:t>
            </a:r>
            <a:r>
              <a:rPr lang="vi-VN" sz="2000" dirty="0" err="1">
                <a:solidFill>
                  <a:schemeClr val="bg1"/>
                </a:solidFill>
                <a:latin typeface="Times New Roman" panose="02020603050405020304" pitchFamily="18" charset="0"/>
                <a:ea typeface="Times New Roman" panose="02020603050405020304" pitchFamily="18" charset="0"/>
              </a:rPr>
              <a:t>kéo</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một</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vật</a:t>
            </a:r>
            <a:r>
              <a:rPr lang="vi-VN" sz="2000" dirty="0">
                <a:solidFill>
                  <a:schemeClr val="bg1"/>
                </a:solidFill>
                <a:latin typeface="Times New Roman" panose="02020603050405020304" pitchFamily="18" charset="0"/>
                <a:ea typeface="Times New Roman" panose="02020603050405020304" pitchFamily="18" charset="0"/>
              </a:rPr>
              <a:t> lên theo phương </a:t>
            </a:r>
            <a:r>
              <a:rPr lang="vi-VN" sz="2000" dirty="0" err="1">
                <a:solidFill>
                  <a:schemeClr val="bg1"/>
                </a:solidFill>
                <a:latin typeface="Times New Roman" panose="02020603050405020304" pitchFamily="18" charset="0"/>
                <a:ea typeface="Times New Roman" panose="02020603050405020304" pitchFamily="18" charset="0"/>
              </a:rPr>
              <a:t>thẳng</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đứng</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cần</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phải</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dùng</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lực</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có</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cường</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độ</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ít</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nhất</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bằng</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trọng</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lượng</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của</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vật</a:t>
            </a:r>
            <a:r>
              <a:rPr lang="vi-VN" sz="2000" dirty="0">
                <a:solidFill>
                  <a:schemeClr val="bg1"/>
                </a:solidFill>
                <a:latin typeface="Times New Roman" panose="02020603050405020304" pitchFamily="18" charset="0"/>
                <a:ea typeface="Times New Roman" panose="02020603050405020304" pitchFamily="18" charset="0"/>
              </a:rPr>
              <a:t>.</a:t>
            </a:r>
            <a:endParaRPr lang="en-US" sz="2000" dirty="0">
              <a:solidFill>
                <a:schemeClr val="bg1"/>
              </a:solidFill>
              <a:latin typeface="Times New Roman" panose="02020603050405020304" pitchFamily="18" charset="0"/>
              <a:ea typeface="Times New Roman" panose="02020603050405020304" pitchFamily="18" charset="0"/>
            </a:endParaRPr>
          </a:p>
          <a:p>
            <a:endParaRPr lang="en-US" sz="2000" dirty="0"/>
          </a:p>
        </p:txBody>
      </p:sp>
      <p:sp>
        <p:nvSpPr>
          <p:cNvPr id="5" name="TextBox 4">
            <a:extLst>
              <a:ext uri="{FF2B5EF4-FFF2-40B4-BE49-F238E27FC236}">
                <a16:creationId xmlns="" xmlns:a16="http://schemas.microsoft.com/office/drawing/2014/main" id="{A821C874-4FEA-41C3-9CCD-F4AFBA63294E}"/>
              </a:ext>
            </a:extLst>
          </p:cNvPr>
          <p:cNvSpPr txBox="1"/>
          <p:nvPr/>
        </p:nvSpPr>
        <p:spPr>
          <a:xfrm>
            <a:off x="1299756" y="3534013"/>
            <a:ext cx="6553730" cy="3323987"/>
          </a:xfrm>
          <a:prstGeom prst="rect">
            <a:avLst/>
          </a:prstGeom>
          <a:noFill/>
        </p:spPr>
        <p:txBody>
          <a:bodyPr wrap="square" rtlCol="0">
            <a:spAutoFit/>
          </a:bodyPr>
          <a:lstStyle/>
          <a:p>
            <a:pPr marL="30480" marR="30480" algn="just">
              <a:lnSpc>
                <a:spcPct val="150000"/>
              </a:lnSpc>
              <a:spcBef>
                <a:spcPts val="0"/>
              </a:spcBef>
              <a:spcAft>
                <a:spcPts val="0"/>
              </a:spcAft>
            </a:pP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Những</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khó</a:t>
            </a:r>
            <a:r>
              <a:rPr lang="vi-VN" sz="2000" dirty="0">
                <a:solidFill>
                  <a:schemeClr val="bg1"/>
                </a:solidFill>
                <a:latin typeface="Times New Roman" panose="02020603050405020304" pitchFamily="18" charset="0"/>
                <a:ea typeface="Times New Roman" panose="02020603050405020304" pitchFamily="18" charset="0"/>
              </a:rPr>
              <a:t> khăn trong </a:t>
            </a:r>
            <a:r>
              <a:rPr lang="vi-VN" sz="2000" dirty="0" err="1">
                <a:solidFill>
                  <a:schemeClr val="bg1"/>
                </a:solidFill>
                <a:latin typeface="Times New Roman" panose="02020603050405020304" pitchFamily="18" charset="0"/>
                <a:ea typeface="Times New Roman" panose="02020603050405020304" pitchFamily="18" charset="0"/>
              </a:rPr>
              <a:t>việc</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kéo</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trực</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tiếp</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vật</a:t>
            </a:r>
            <a:r>
              <a:rPr lang="vi-VN" sz="2000" dirty="0">
                <a:solidFill>
                  <a:schemeClr val="bg1"/>
                </a:solidFill>
                <a:latin typeface="Times New Roman" panose="02020603050405020304" pitchFamily="18" charset="0"/>
                <a:ea typeface="Times New Roman" panose="02020603050405020304" pitchFamily="18" charset="0"/>
              </a:rPr>
              <a:t> lên theo phương </a:t>
            </a:r>
            <a:r>
              <a:rPr lang="vi-VN" sz="2000" dirty="0" err="1">
                <a:solidFill>
                  <a:schemeClr val="bg1"/>
                </a:solidFill>
                <a:latin typeface="Times New Roman" panose="02020603050405020304" pitchFamily="18" charset="0"/>
                <a:ea typeface="Times New Roman" panose="02020603050405020304" pitchFamily="18" charset="0"/>
              </a:rPr>
              <a:t>thẳng</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đứng</a:t>
            </a:r>
            <a:r>
              <a:rPr lang="vi-VN" sz="2000" dirty="0">
                <a:solidFill>
                  <a:schemeClr val="bg1"/>
                </a:solidFill>
                <a:latin typeface="Times New Roman" panose="02020603050405020304" pitchFamily="18" charset="0"/>
                <a:ea typeface="Times New Roman" panose="02020603050405020304" pitchFamily="18" charset="0"/>
              </a:rPr>
              <a:t>:</a:t>
            </a:r>
            <a:endParaRPr lang="en-US" sz="2000" dirty="0">
              <a:solidFill>
                <a:schemeClr val="bg1"/>
              </a:solidFill>
              <a:latin typeface="Times New Roman" panose="02020603050405020304" pitchFamily="18" charset="0"/>
              <a:ea typeface="Times New Roman" panose="02020603050405020304" pitchFamily="18" charset="0"/>
            </a:endParaRPr>
          </a:p>
          <a:p>
            <a:pPr marL="30480" marR="30480" algn="just">
              <a:lnSpc>
                <a:spcPct val="150000"/>
              </a:lnSpc>
              <a:spcBef>
                <a:spcPts val="0"/>
              </a:spcBef>
              <a:spcAft>
                <a:spcPts val="0"/>
              </a:spcAft>
            </a:pPr>
            <a:r>
              <a:rPr lang="vi-VN" sz="2000" dirty="0">
                <a:solidFill>
                  <a:schemeClr val="bg1"/>
                </a:solidFill>
                <a:latin typeface="Times New Roman" panose="02020603050405020304" pitchFamily="18" charset="0"/>
                <a:ea typeface="Times New Roman" panose="02020603050405020304" pitchFamily="18" charset="0"/>
              </a:rPr>
              <a:t>      </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Phải</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tập</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trung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nhiều</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người</a:t>
            </a:r>
            <a:r>
              <a:rPr lang="en-US" sz="2000" dirty="0">
                <a:solidFill>
                  <a:schemeClr val="bg1"/>
                </a:solidFill>
                <a:latin typeface="Times New Roman" panose="02020603050405020304" pitchFamily="18" charset="0"/>
                <a:ea typeface="Times New Roman" panose="02020603050405020304" pitchFamily="18" charset="0"/>
              </a:rPr>
              <a:t>.</a:t>
            </a:r>
          </a:p>
          <a:p>
            <a:pPr marL="30480" marR="30480" algn="just">
              <a:lnSpc>
                <a:spcPct val="150000"/>
              </a:lnSpc>
              <a:spcBef>
                <a:spcPts val="0"/>
              </a:spcBef>
              <a:spcAft>
                <a:spcPts val="0"/>
              </a:spcAft>
            </a:pPr>
            <a:r>
              <a:rPr lang="en-US" sz="2000" dirty="0">
                <a:solidFill>
                  <a:schemeClr val="bg1"/>
                </a:solidFill>
                <a:latin typeface="Times New Roman" panose="02020603050405020304" pitchFamily="18" charset="0"/>
                <a:ea typeface="Times New Roman" panose="02020603050405020304" pitchFamily="18" charset="0"/>
              </a:rPr>
              <a:t>      + </a:t>
            </a:r>
            <a:r>
              <a:rPr lang="en-US" sz="2000" dirty="0" err="1">
                <a:solidFill>
                  <a:schemeClr val="bg1"/>
                </a:solidFill>
                <a:latin typeface="Times New Roman" panose="02020603050405020304" pitchFamily="18" charset="0"/>
                <a:ea typeface="Times New Roman" panose="02020603050405020304" pitchFamily="18" charset="0"/>
              </a:rPr>
              <a:t>Tư</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thế</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không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thuận</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lợi</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dễ</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ngã</a:t>
            </a:r>
            <a:r>
              <a:rPr lang="en-US" sz="2000" dirty="0">
                <a:solidFill>
                  <a:schemeClr val="bg1"/>
                </a:solidFill>
                <a:latin typeface="Times New Roman" panose="02020603050405020304" pitchFamily="18" charset="0"/>
                <a:ea typeface="Times New Roman" panose="02020603050405020304" pitchFamily="18" charset="0"/>
              </a:rPr>
              <a:t>.</a:t>
            </a:r>
          </a:p>
          <a:p>
            <a:pPr marL="30480" marR="30480" algn="just">
              <a:lnSpc>
                <a:spcPct val="150000"/>
              </a:lnSpc>
              <a:spcBef>
                <a:spcPts val="0"/>
              </a:spcBef>
              <a:spcAft>
                <a:spcPts val="0"/>
              </a:spcAft>
            </a:pPr>
            <a:r>
              <a:rPr lang="en-US" sz="2000" dirty="0">
                <a:solidFill>
                  <a:schemeClr val="bg1"/>
                </a:solidFill>
                <a:latin typeface="Times New Roman" panose="02020603050405020304" pitchFamily="18" charset="0"/>
                <a:ea typeface="Times New Roman" panose="02020603050405020304" pitchFamily="18" charset="0"/>
              </a:rPr>
              <a:t>      + </a:t>
            </a:r>
            <a:r>
              <a:rPr lang="en-US" sz="2000" dirty="0" err="1">
                <a:solidFill>
                  <a:schemeClr val="bg1"/>
                </a:solidFill>
                <a:latin typeface="Times New Roman" panose="02020603050405020304" pitchFamily="18" charset="0"/>
                <a:ea typeface="Times New Roman" panose="02020603050405020304" pitchFamily="18" charset="0"/>
              </a:rPr>
              <a:t>Không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lợi</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dụng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được</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trọng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lượng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cơ</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thể</a:t>
            </a:r>
            <a:r>
              <a:rPr lang="en-US" sz="2000" dirty="0">
                <a:solidFill>
                  <a:schemeClr val="bg1"/>
                </a:solidFill>
                <a:latin typeface="Times New Roman" panose="02020603050405020304" pitchFamily="18" charset="0"/>
                <a:ea typeface="Times New Roman" panose="02020603050405020304" pitchFamily="18" charset="0"/>
              </a:rPr>
              <a:t>.</a:t>
            </a:r>
          </a:p>
          <a:p>
            <a:pPr marL="30480" marR="30480" algn="just">
              <a:lnSpc>
                <a:spcPct val="150000"/>
              </a:lnSpc>
              <a:spcBef>
                <a:spcPts val="0"/>
              </a:spcBef>
              <a:spcAft>
                <a:spcPts val="0"/>
              </a:spcAft>
            </a:pPr>
            <a:r>
              <a:rPr lang="en-US" sz="2000" dirty="0">
                <a:solidFill>
                  <a:schemeClr val="bg1"/>
                </a:solidFill>
                <a:latin typeface="Times New Roman" panose="02020603050405020304" pitchFamily="18" charset="0"/>
                <a:ea typeface="Times New Roman" panose="02020603050405020304" pitchFamily="18" charset="0"/>
              </a:rPr>
              <a:t>      + </a:t>
            </a:r>
            <a:r>
              <a:rPr lang="en-US" sz="2000" dirty="0" err="1">
                <a:solidFill>
                  <a:schemeClr val="bg1"/>
                </a:solidFill>
                <a:latin typeface="Times New Roman" panose="02020603050405020304" pitchFamily="18" charset="0"/>
                <a:ea typeface="Times New Roman" panose="02020603050405020304" pitchFamily="18" charset="0"/>
              </a:rPr>
              <a:t>Cần</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lực</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lớn</a:t>
            </a:r>
            <a:r>
              <a:rPr lang="en-US" sz="2000" dirty="0">
                <a:solidFill>
                  <a:schemeClr val="bg1"/>
                </a:solidFill>
                <a:latin typeface="Times New Roman" panose="02020603050405020304" pitchFamily="18" charset="0"/>
                <a:ea typeface="Times New Roman" panose="02020603050405020304" pitchFamily="18" charset="0"/>
              </a:rPr>
              <a:t> ( </a:t>
            </a:r>
            <a:r>
              <a:rPr lang="en-US" sz="2000" dirty="0" err="1">
                <a:solidFill>
                  <a:schemeClr val="bg1"/>
                </a:solidFill>
                <a:latin typeface="Times New Roman" panose="02020603050405020304" pitchFamily="18" charset="0"/>
                <a:ea typeface="Times New Roman" panose="02020603050405020304" pitchFamily="18" charset="0"/>
              </a:rPr>
              <a:t>ít</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nhất</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bằng</a:t>
            </a:r>
            <a:r>
              <a:rPr lang="en-US" sz="2000" dirty="0">
                <a:solidFill>
                  <a:schemeClr val="bg1"/>
                </a:solidFill>
                <a:latin typeface="Times New Roman" panose="02020603050405020304" pitchFamily="18" charset="0"/>
                <a:ea typeface="Times New Roman" panose="02020603050405020304" pitchFamily="18" charset="0"/>
              </a:rPr>
              <a:t> </a:t>
            </a:r>
            <a:r>
              <a:rPr lang="en-US" sz="2000" err="1">
                <a:solidFill>
                  <a:schemeClr val="bg1"/>
                </a:solidFill>
                <a:latin typeface="Times New Roman" panose="02020603050405020304" pitchFamily="18" charset="0"/>
                <a:ea typeface="Times New Roman" panose="02020603050405020304" pitchFamily="18" charset="0"/>
              </a:rPr>
              <a:t>trọng</a:t>
            </a:r>
            <a:r>
              <a:rPr lang="en-US" sz="2000">
                <a:solidFill>
                  <a:schemeClr val="bg1"/>
                </a:solidFill>
                <a:latin typeface="Times New Roman" panose="02020603050405020304" pitchFamily="18" charset="0"/>
                <a:ea typeface="Times New Roman" panose="02020603050405020304" pitchFamily="18" charset="0"/>
              </a:rPr>
              <a:t> </a:t>
            </a:r>
            <a:r>
              <a:rPr lang="en-US" sz="2000" smtClean="0">
                <a:solidFill>
                  <a:schemeClr val="bg1"/>
                </a:solidFill>
                <a:latin typeface="Times New Roman" panose="02020603050405020304" pitchFamily="18" charset="0"/>
                <a:ea typeface="Times New Roman" panose="02020603050405020304" pitchFamily="18" charset="0"/>
              </a:rPr>
              <a:t>lượng </a:t>
            </a:r>
            <a:r>
              <a:rPr lang="en-US" sz="2000" dirty="0" err="1">
                <a:solidFill>
                  <a:schemeClr val="bg1"/>
                </a:solidFill>
                <a:latin typeface="Times New Roman" panose="02020603050405020304" pitchFamily="18" charset="0"/>
                <a:ea typeface="Times New Roman" panose="02020603050405020304" pitchFamily="18" charset="0"/>
              </a:rPr>
              <a:t>của</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vật</a:t>
            </a:r>
            <a:r>
              <a:rPr lang="en-US" sz="2000" dirty="0">
                <a:solidFill>
                  <a:schemeClr val="bg1"/>
                </a:solidFill>
                <a:latin typeface="Times New Roman" panose="02020603050405020304" pitchFamily="18" charset="0"/>
                <a:ea typeface="Times New Roman" panose="02020603050405020304" pitchFamily="18" charset="0"/>
              </a:rPr>
              <a:t>).</a:t>
            </a:r>
          </a:p>
          <a:p>
            <a:pPr>
              <a:lnSpc>
                <a:spcPct val="150000"/>
              </a:lnSpc>
            </a:pPr>
            <a:endParaRPr lang="en-US" sz="2000" dirty="0"/>
          </a:p>
        </p:txBody>
      </p:sp>
      <p:sp>
        <p:nvSpPr>
          <p:cNvPr id="7" name="TextBox 6">
            <a:extLst>
              <a:ext uri="{FF2B5EF4-FFF2-40B4-BE49-F238E27FC236}">
                <a16:creationId xmlns="" xmlns:a16="http://schemas.microsoft.com/office/drawing/2014/main" id="{AC073294-2D82-4D69-8ABD-D119269BB48D}"/>
              </a:ext>
            </a:extLst>
          </p:cNvPr>
          <p:cNvSpPr txBox="1"/>
          <p:nvPr/>
        </p:nvSpPr>
        <p:spPr>
          <a:xfrm>
            <a:off x="5090160" y="2410927"/>
            <a:ext cx="1737360"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Trả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lời</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9" name="Picture 8" descr="A picture containing table, drawing&#10;&#10;Description automatically generated">
            <a:extLst>
              <a:ext uri="{FF2B5EF4-FFF2-40B4-BE49-F238E27FC236}">
                <a16:creationId xmlns="" xmlns:a16="http://schemas.microsoft.com/office/drawing/2014/main" id="{71A7C73D-DCCC-489E-BF96-B0AAD2695C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0739" y="2932915"/>
            <a:ext cx="3539258" cy="2345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668131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6" name="Rectangle 5">
            <a:extLst>
              <a:ext uri="{FF2B5EF4-FFF2-40B4-BE49-F238E27FC236}">
                <a16:creationId xmlns="" xmlns:a16="http://schemas.microsoft.com/office/drawing/2014/main" id="{182E789F-FCAE-4BF5-990F-A087801813CA}"/>
              </a:ext>
            </a:extLst>
          </p:cNvPr>
          <p:cNvSpPr/>
          <p:nvPr/>
        </p:nvSpPr>
        <p:spPr>
          <a:xfrm>
            <a:off x="3316394" y="32566"/>
            <a:ext cx="5422446"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  </a:t>
            </a:r>
            <a:r>
              <a:rPr kumimoji="0" lang="en-US" sz="20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HỌC TRỰC TUYẾN – CHỦ ĐỀ 4 – VẬT LÍ 6</a:t>
            </a:r>
          </a:p>
        </p:txBody>
      </p:sp>
      <p:sp>
        <p:nvSpPr>
          <p:cNvPr id="11" name="Title 6">
            <a:extLst>
              <a:ext uri="{FF2B5EF4-FFF2-40B4-BE49-F238E27FC236}">
                <a16:creationId xmlns="" xmlns:a16="http://schemas.microsoft.com/office/drawing/2014/main" id="{F96D8602-B179-4BCD-B85D-41DFAF163B40}"/>
              </a:ext>
            </a:extLst>
          </p:cNvPr>
          <p:cNvSpPr txBox="1">
            <a:spLocks/>
          </p:cNvSpPr>
          <p:nvPr/>
        </p:nvSpPr>
        <p:spPr>
          <a:xfrm>
            <a:off x="520505" y="745588"/>
            <a:ext cx="2433710" cy="7315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Times New Roman" panose="02020603050405020304" pitchFamily="18" charset="0"/>
                <a:ea typeface="+mj-ea"/>
                <a:cs typeface="Times New Roman" panose="02020603050405020304" pitchFamily="18" charset="0"/>
              </a:rPr>
              <a:t>A. LÝ THUYẾT</a:t>
            </a:r>
            <a:endParaRPr kumimoji="0" lang="en-US" sz="2000" b="0" i="0" u="none" strike="noStrike" kern="1200" cap="none" spc="0" normalizeH="0" baseline="0" noProof="0" dirty="0">
              <a:ln>
                <a:noFill/>
              </a:ln>
              <a:solidFill>
                <a:prstClr val="black"/>
              </a:solidFill>
              <a:effectLst/>
              <a:uLnTx/>
              <a:uFillTx/>
              <a:latin typeface="Calibri"/>
              <a:ea typeface="+mj-ea"/>
              <a:cs typeface="+mj-cs"/>
            </a:endParaRPr>
          </a:p>
        </p:txBody>
      </p:sp>
      <p:sp>
        <p:nvSpPr>
          <p:cNvPr id="12" name="Content Placeholder 7">
            <a:extLst>
              <a:ext uri="{FF2B5EF4-FFF2-40B4-BE49-F238E27FC236}">
                <a16:creationId xmlns="" xmlns:a16="http://schemas.microsoft.com/office/drawing/2014/main" id="{B3A4C565-F6C8-4B24-925F-542C01413405}"/>
              </a:ext>
            </a:extLst>
          </p:cNvPr>
          <p:cNvSpPr txBox="1">
            <a:spLocks/>
          </p:cNvSpPr>
          <p:nvPr/>
        </p:nvSpPr>
        <p:spPr>
          <a:xfrm>
            <a:off x="1086221" y="1244574"/>
            <a:ext cx="10298060" cy="1700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err="1">
                <a:ln>
                  <a:noFill/>
                </a:ln>
                <a:solidFill>
                  <a:srgbClr val="00B0F0"/>
                </a:solidFill>
                <a:effectLst/>
                <a:uLnTx/>
                <a:uFillTx/>
                <a:latin typeface="Times New Roman" pitchFamily="18" charset="0"/>
                <a:ea typeface="+mn-ea"/>
                <a:cs typeface="Times New Roman" pitchFamily="18" charset="0"/>
              </a:rPr>
              <a:t>Câu</a:t>
            </a:r>
            <a:r>
              <a:rPr kumimoji="0" lang="en-US" sz="2000" b="1" i="0" u="none" strike="noStrike" kern="1200" cap="none" spc="0" normalizeH="0" baseline="0" noProof="0" dirty="0">
                <a:ln>
                  <a:noFill/>
                </a:ln>
                <a:solidFill>
                  <a:srgbClr val="00B0F0"/>
                </a:solidFill>
                <a:effectLst/>
                <a:uLnTx/>
                <a:uFillTx/>
                <a:latin typeface="Times New Roman" pitchFamily="18" charset="0"/>
                <a:ea typeface="+mn-ea"/>
                <a:cs typeface="Times New Roman" pitchFamily="18" charset="0"/>
              </a:rPr>
              <a:t> 1:</a:t>
            </a:r>
            <a:endParaRPr kumimoji="0" lang="en-US" sz="20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a:extLst>
              <a:ext uri="{FF2B5EF4-FFF2-40B4-BE49-F238E27FC236}">
                <a16:creationId xmlns="" xmlns:a16="http://schemas.microsoft.com/office/drawing/2014/main" id="{AC073294-2D82-4D69-8ABD-D119269BB48D}"/>
              </a:ext>
            </a:extLst>
          </p:cNvPr>
          <p:cNvSpPr txBox="1"/>
          <p:nvPr/>
        </p:nvSpPr>
        <p:spPr>
          <a:xfrm>
            <a:off x="1540794" y="2138457"/>
            <a:ext cx="415120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Một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số</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loại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máy</a:t>
            </a:r>
            <a:r>
              <a:rPr lang="en-US" sz="2000" dirty="0">
                <a:solidFill>
                  <a:schemeClr val="bg1"/>
                </a:solidFill>
                <a:latin typeface="Times New Roman" panose="02020603050405020304" pitchFamily="18" charset="0"/>
                <a:cs typeface="Times New Roman" panose="02020603050405020304" pitchFamily="18" charset="0"/>
              </a:rPr>
              <a:t> c</a:t>
            </a:r>
            <a:r>
              <a:rPr lang="vi-VN" sz="2000" dirty="0">
                <a:solidFill>
                  <a:schemeClr val="bg1"/>
                </a:solidFill>
                <a:latin typeface="Times New Roman" panose="02020603050405020304" pitchFamily="18" charset="0"/>
                <a:cs typeface="Times New Roman" panose="02020603050405020304" pitchFamily="18" charset="0"/>
              </a:rPr>
              <a:t>ơ</a:t>
            </a:r>
            <a:r>
              <a:rPr lang="en-US" sz="2000" dirty="0">
                <a:solidFill>
                  <a:schemeClr val="bg1"/>
                </a:solidFill>
                <a:latin typeface="Times New Roman" panose="02020603050405020304" pitchFamily="18" charset="0"/>
                <a:cs typeface="Times New Roman" panose="02020603050405020304" pitchFamily="18" charset="0"/>
              </a:rPr>
              <a:t> đ</a:t>
            </a:r>
            <a:r>
              <a:rPr lang="vi-VN" sz="2000" dirty="0">
                <a:solidFill>
                  <a:schemeClr val="bg1"/>
                </a:solidFill>
                <a:latin typeface="Times New Roman" panose="02020603050405020304" pitchFamily="18" charset="0"/>
                <a:cs typeface="Times New Roman" panose="02020603050405020304" pitchFamily="18" charset="0"/>
              </a:rPr>
              <a:t>ơ</a:t>
            </a:r>
            <a:r>
              <a:rPr lang="en-US" sz="2000" dirty="0">
                <a:solidFill>
                  <a:schemeClr val="bg1"/>
                </a:solidFill>
                <a:latin typeface="Times New Roman" panose="02020603050405020304" pitchFamily="18" charset="0"/>
                <a:cs typeface="Times New Roman" panose="02020603050405020304" pitchFamily="18" charset="0"/>
              </a:rPr>
              <a:t>n </a:t>
            </a:r>
            <a:r>
              <a:rPr lang="en-US" sz="2000" dirty="0" err="1">
                <a:solidFill>
                  <a:schemeClr val="bg1"/>
                </a:solidFill>
                <a:latin typeface="Times New Roman" panose="02020603050405020304" pitchFamily="18" charset="0"/>
                <a:cs typeface="Times New Roman" panose="02020603050405020304" pitchFamily="18" charset="0"/>
              </a:rPr>
              <a:t>giản</a:t>
            </a:r>
            <a:endParaRPr kumimoji="0" lang="en-US" sz="2000" b="0" i="0"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pic>
        <p:nvPicPr>
          <p:cNvPr id="10" name="Picture 9" descr="A picture containing photo, different, table, living&#10;&#10;Description automatically generated">
            <a:extLst>
              <a:ext uri="{FF2B5EF4-FFF2-40B4-BE49-F238E27FC236}">
                <a16:creationId xmlns="" xmlns:a16="http://schemas.microsoft.com/office/drawing/2014/main" id="{92079200-072D-4D0A-96AE-E10A5776CE42}"/>
              </a:ext>
            </a:extLst>
          </p:cNvPr>
          <p:cNvPicPr>
            <a:picLocks noChangeAspect="1"/>
          </p:cNvPicPr>
          <p:nvPr/>
        </p:nvPicPr>
        <p:blipFill rotWithShape="1">
          <a:blip r:embed="rId4">
            <a:extLst>
              <a:ext uri="{28A0092B-C50C-407E-A947-70E740481C1C}">
                <a14:useLocalDpi xmlns:a14="http://schemas.microsoft.com/office/drawing/2010/main" val="0"/>
              </a:ext>
            </a:extLst>
          </a:blip>
          <a:srcRect r="48236" b="49872"/>
          <a:stretch/>
        </p:blipFill>
        <p:spPr>
          <a:xfrm>
            <a:off x="873987" y="2658051"/>
            <a:ext cx="3199610" cy="3102339"/>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descr="A picture containing photo, different, table, living&#10;&#10;Description automatically generated">
            <a:extLst>
              <a:ext uri="{FF2B5EF4-FFF2-40B4-BE49-F238E27FC236}">
                <a16:creationId xmlns="" xmlns:a16="http://schemas.microsoft.com/office/drawing/2014/main" id="{F82CCA4C-B4BB-4CF8-8E1A-1FF24C9462B6}"/>
              </a:ext>
            </a:extLst>
          </p:cNvPr>
          <p:cNvPicPr>
            <a:picLocks noChangeAspect="1"/>
          </p:cNvPicPr>
          <p:nvPr/>
        </p:nvPicPr>
        <p:blipFill rotWithShape="1">
          <a:blip r:embed="rId4">
            <a:extLst>
              <a:ext uri="{28A0092B-C50C-407E-A947-70E740481C1C}">
                <a14:useLocalDpi xmlns:a14="http://schemas.microsoft.com/office/drawing/2010/main" val="0"/>
              </a:ext>
            </a:extLst>
          </a:blip>
          <a:srcRect l="50759" b="50888"/>
          <a:stretch/>
        </p:blipFill>
        <p:spPr>
          <a:xfrm>
            <a:off x="4367340" y="2658050"/>
            <a:ext cx="3209297" cy="3102339"/>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picture containing photo, different, table, living&#10;&#10;Description automatically generated">
            <a:extLst>
              <a:ext uri="{FF2B5EF4-FFF2-40B4-BE49-F238E27FC236}">
                <a16:creationId xmlns="" xmlns:a16="http://schemas.microsoft.com/office/drawing/2014/main" id="{08F175ED-2AD4-41C7-B200-C4F15B5E7185}"/>
              </a:ext>
            </a:extLst>
          </p:cNvPr>
          <p:cNvPicPr>
            <a:picLocks noChangeAspect="1"/>
          </p:cNvPicPr>
          <p:nvPr/>
        </p:nvPicPr>
        <p:blipFill rotWithShape="1">
          <a:blip r:embed="rId4">
            <a:extLst>
              <a:ext uri="{28A0092B-C50C-407E-A947-70E740481C1C}">
                <a14:useLocalDpi xmlns:a14="http://schemas.microsoft.com/office/drawing/2010/main" val="0"/>
              </a:ext>
            </a:extLst>
          </a:blip>
          <a:srcRect l="19792" t="50000" r="19366"/>
          <a:stretch/>
        </p:blipFill>
        <p:spPr>
          <a:xfrm>
            <a:off x="7839900" y="2657673"/>
            <a:ext cx="3265879" cy="3102339"/>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a:extLst>
              <a:ext uri="{FF2B5EF4-FFF2-40B4-BE49-F238E27FC236}">
                <a16:creationId xmlns="" xmlns:a16="http://schemas.microsoft.com/office/drawing/2014/main" id="{E815F7DE-AB16-49A7-8522-54AA11048944}"/>
              </a:ext>
            </a:extLst>
          </p:cNvPr>
          <p:cNvSpPr/>
          <p:nvPr/>
        </p:nvSpPr>
        <p:spPr>
          <a:xfrm>
            <a:off x="1540794" y="1386821"/>
            <a:ext cx="6682740" cy="787203"/>
          </a:xfrm>
          <a:prstGeom prst="rect">
            <a:avLst/>
          </a:prstGeom>
        </p:spPr>
        <p:txBody>
          <a:bodyPr wrap="square">
            <a:spAutoFit/>
          </a:bodyPr>
          <a:lstStyle/>
          <a:p>
            <a:pPr marL="30480" marR="30480" algn="just">
              <a:lnSpc>
                <a:spcPts val="1800"/>
              </a:lnSpc>
              <a:spcBef>
                <a:spcPts val="0"/>
              </a:spcBef>
              <a:spcAft>
                <a:spcPts val="0"/>
              </a:spcAft>
            </a:pPr>
            <a:endParaRPr lang="en-US" sz="2000" dirty="0">
              <a:solidFill>
                <a:schemeClr val="bg1"/>
              </a:solidFill>
              <a:latin typeface="Times New Roman" panose="02020603050405020304" pitchFamily="18" charset="0"/>
              <a:ea typeface="Times New Roman" panose="02020603050405020304" pitchFamily="18" charset="0"/>
            </a:endParaRPr>
          </a:p>
          <a:p>
            <a:pPr marL="30480" marR="30480" algn="just">
              <a:lnSpc>
                <a:spcPts val="1800"/>
              </a:lnSpc>
              <a:spcBef>
                <a:spcPts val="0"/>
              </a:spcBef>
              <a:spcAft>
                <a:spcPts val="0"/>
              </a:spcAft>
            </a:pPr>
            <a:endParaRPr lang="en-US" sz="2000" dirty="0">
              <a:solidFill>
                <a:schemeClr val="bg1"/>
              </a:solidFill>
              <a:latin typeface="Times New Roman" panose="02020603050405020304" pitchFamily="18" charset="0"/>
              <a:ea typeface="Times New Roman" panose="02020603050405020304" pitchFamily="18" charset="0"/>
            </a:endParaRPr>
          </a:p>
          <a:p>
            <a:pPr marR="30480" algn="just">
              <a:lnSpc>
                <a:spcPts val="1800"/>
              </a:lnSpc>
            </a:pPr>
            <a:r>
              <a:rPr lang="vi-VN" sz="2000" dirty="0">
                <a:solidFill>
                  <a:schemeClr val="bg1"/>
                </a:solidFill>
                <a:latin typeface="Times New Roman" panose="02020603050405020304" pitchFamily="18" charset="0"/>
                <a:ea typeface="Times New Roman" panose="02020603050405020304" pitchFamily="18" charset="0"/>
              </a:rPr>
              <a:t>- M</a:t>
            </a:r>
            <a:r>
              <a:rPr lang="en-US" sz="2000" dirty="0" err="1">
                <a:solidFill>
                  <a:schemeClr val="bg1"/>
                </a:solidFill>
                <a:latin typeface="Times New Roman" panose="02020603050405020304" pitchFamily="18" charset="0"/>
                <a:ea typeface="Times New Roman" panose="02020603050405020304" pitchFamily="18" charset="0"/>
              </a:rPr>
              <a:t>áy</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cơ</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đơn</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giản</a:t>
            </a:r>
            <a:r>
              <a:rPr lang="vi-VN" sz="2000" dirty="0">
                <a:solidFill>
                  <a:schemeClr val="bg1"/>
                </a:solidFill>
                <a:latin typeface="Times New Roman" panose="02020603050405020304" pitchFamily="18" charset="0"/>
                <a:ea typeface="Times New Roman" panose="02020603050405020304" pitchFamily="18" charset="0"/>
              </a:rPr>
              <a:t> </a:t>
            </a:r>
            <a:r>
              <a:rPr lang="vi-VN" sz="2000" dirty="0" err="1">
                <a:solidFill>
                  <a:schemeClr val="bg1"/>
                </a:solidFill>
                <a:latin typeface="Times New Roman" panose="02020603050405020304" pitchFamily="18" charset="0"/>
                <a:ea typeface="Times New Roman" panose="02020603050405020304" pitchFamily="18" charset="0"/>
              </a:rPr>
              <a:t>giúp</a:t>
            </a:r>
            <a:r>
              <a:rPr lang="vi-VN"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thực</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hiện</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công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việc</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được</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dễ</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dàng</a:t>
            </a:r>
            <a:r>
              <a:rPr lang="en-US" sz="2000" dirty="0">
                <a:solidFill>
                  <a:schemeClr val="bg1"/>
                </a:solidFill>
                <a:latin typeface="Times New Roman" panose="02020603050405020304" pitchFamily="18" charset="0"/>
                <a:ea typeface="Times New Roman" panose="02020603050405020304" pitchFamily="18" charset="0"/>
              </a:rPr>
              <a:t> </a:t>
            </a:r>
            <a:r>
              <a:rPr lang="en-US" sz="2000" dirty="0" err="1">
                <a:solidFill>
                  <a:schemeClr val="bg1"/>
                </a:solidFill>
                <a:latin typeface="Times New Roman" panose="02020603050405020304" pitchFamily="18" charset="0"/>
                <a:ea typeface="Times New Roman" panose="02020603050405020304" pitchFamily="18" charset="0"/>
              </a:rPr>
              <a:t>hơn</a:t>
            </a:r>
            <a:r>
              <a:rPr lang="en-US" sz="2000"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196695519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6" name="Rectangle 5">
            <a:extLst>
              <a:ext uri="{FF2B5EF4-FFF2-40B4-BE49-F238E27FC236}">
                <a16:creationId xmlns="" xmlns:a16="http://schemas.microsoft.com/office/drawing/2014/main" id="{182E789F-FCAE-4BF5-990F-A087801813CA}"/>
              </a:ext>
            </a:extLst>
          </p:cNvPr>
          <p:cNvSpPr/>
          <p:nvPr/>
        </p:nvSpPr>
        <p:spPr>
          <a:xfrm>
            <a:off x="3316394" y="32566"/>
            <a:ext cx="5422446" cy="400110"/>
          </a:xfrm>
          <a:prstGeom prst="rect">
            <a:avLst/>
          </a:prstGeom>
        </p:spPr>
        <p:txBody>
          <a:bodyPr wrap="none">
            <a:spAutoFit/>
          </a:bodyPr>
          <a:lstStyle/>
          <a:p>
            <a:r>
              <a:rPr lang="vi-VN" sz="2000" b="1" dirty="0">
                <a:solidFill>
                  <a:prstClr val="white"/>
                </a:solidFill>
                <a:latin typeface="Times New Roman" panose="02020603050405020304" pitchFamily="18" charset="0"/>
                <a:cs typeface="Times New Roman" panose="02020603050405020304" pitchFamily="18" charset="0"/>
              </a:rPr>
              <a:t>  </a:t>
            </a:r>
            <a:r>
              <a:rPr lang="en-US" sz="2000" b="1" dirty="0">
                <a:solidFill>
                  <a:prstClr val="white"/>
                </a:solidFill>
                <a:latin typeface="Times New Roman" panose="02020603050405020304" pitchFamily="18" charset="0"/>
                <a:cs typeface="Times New Roman" panose="02020603050405020304" pitchFamily="18" charset="0"/>
              </a:rPr>
              <a:t>HỌC TRỰC TUYẾN – CHỦ ĐỀ 4 – VẬT LÍ 6</a:t>
            </a:r>
          </a:p>
        </p:txBody>
      </p:sp>
      <p:sp>
        <p:nvSpPr>
          <p:cNvPr id="11" name="Title 6">
            <a:extLst>
              <a:ext uri="{FF2B5EF4-FFF2-40B4-BE49-F238E27FC236}">
                <a16:creationId xmlns="" xmlns:a16="http://schemas.microsoft.com/office/drawing/2014/main" id="{F96D8602-B179-4BCD-B85D-41DFAF163B40}"/>
              </a:ext>
            </a:extLst>
          </p:cNvPr>
          <p:cNvSpPr txBox="1">
            <a:spLocks/>
          </p:cNvSpPr>
          <p:nvPr/>
        </p:nvSpPr>
        <p:spPr>
          <a:xfrm>
            <a:off x="520505" y="745588"/>
            <a:ext cx="2433710" cy="7315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FFFF00"/>
                </a:solidFill>
                <a:latin typeface="Times New Roman" panose="02020603050405020304" pitchFamily="18" charset="0"/>
                <a:cs typeface="Times New Roman" panose="02020603050405020304" pitchFamily="18" charset="0"/>
              </a:rPr>
              <a:t>A. LÝ THUYẾT</a:t>
            </a:r>
            <a:endParaRPr lang="en-US" sz="2000" dirty="0"/>
          </a:p>
        </p:txBody>
      </p:sp>
      <p:sp>
        <p:nvSpPr>
          <p:cNvPr id="12" name="Content Placeholder 7">
            <a:extLst>
              <a:ext uri="{FF2B5EF4-FFF2-40B4-BE49-F238E27FC236}">
                <a16:creationId xmlns="" xmlns:a16="http://schemas.microsoft.com/office/drawing/2014/main" id="{B3A4C565-F6C8-4B24-925F-542C01413405}"/>
              </a:ext>
            </a:extLst>
          </p:cNvPr>
          <p:cNvSpPr txBox="1">
            <a:spLocks/>
          </p:cNvSpPr>
          <p:nvPr/>
        </p:nvSpPr>
        <p:spPr>
          <a:xfrm>
            <a:off x="1176997" y="1351254"/>
            <a:ext cx="10009163" cy="1700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2: </a:t>
            </a:r>
            <a:r>
              <a:rPr lang="en-US" sz="2000" i="1" dirty="0" err="1">
                <a:solidFill>
                  <a:srgbClr val="FFFF00"/>
                </a:solidFill>
                <a:latin typeface="Times New Roman" pitchFamily="18" charset="0"/>
                <a:cs typeface="Times New Roman" pitchFamily="18" charset="0"/>
              </a:rPr>
              <a:t>Nêu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cấu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tạo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của</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mặt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phẳng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nghiêng</a:t>
            </a:r>
            <a:r>
              <a:rPr lang="en-US" sz="2000" i="1" dirty="0">
                <a:solidFill>
                  <a:srgbClr val="FFFF00"/>
                </a:solidFill>
                <a:latin typeface="Times New Roman" pitchFamily="18" charset="0"/>
                <a:cs typeface="Times New Roman" pitchFamily="18" charset="0"/>
              </a:rPr>
              <a:t> (MPN)? </a:t>
            </a:r>
            <a:r>
              <a:rPr lang="en-US" sz="2000" i="1" dirty="0" err="1">
                <a:solidFill>
                  <a:srgbClr val="FFFF00"/>
                </a:solidFill>
                <a:latin typeface="Times New Roman" pitchFamily="18" charset="0"/>
                <a:cs typeface="Times New Roman" pitchFamily="18" charset="0"/>
              </a:rPr>
              <a:t>Dùng</a:t>
            </a:r>
            <a:r>
              <a:rPr lang="en-US" sz="2000" i="1" dirty="0">
                <a:solidFill>
                  <a:srgbClr val="FFFF00"/>
                </a:solidFill>
                <a:latin typeface="Times New Roman" pitchFamily="18" charset="0"/>
                <a:cs typeface="Times New Roman" pitchFamily="18" charset="0"/>
              </a:rPr>
              <a:t> MPN </a:t>
            </a:r>
            <a:r>
              <a:rPr lang="en-US" sz="2000" i="1" dirty="0" err="1">
                <a:solidFill>
                  <a:srgbClr val="FFFF00"/>
                </a:solidFill>
                <a:latin typeface="Times New Roman" pitchFamily="18" charset="0"/>
                <a:cs typeface="Times New Roman" pitchFamily="18" charset="0"/>
              </a:rPr>
              <a:t>để</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đưa</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vật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lên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cao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có</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lợi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gì</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Mối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quan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hệ</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giữa</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độ</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lớn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của</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lực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kéo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vật</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trên</a:t>
            </a:r>
            <a:r>
              <a:rPr lang="en-US" sz="2000" i="1" dirty="0">
                <a:solidFill>
                  <a:srgbClr val="FFFF00"/>
                </a:solidFill>
                <a:latin typeface="Times New Roman" pitchFamily="18" charset="0"/>
                <a:cs typeface="Times New Roman" pitchFamily="18" charset="0"/>
              </a:rPr>
              <a:t> MPN </a:t>
            </a:r>
            <a:r>
              <a:rPr lang="en-US" sz="2000" i="1" dirty="0" err="1">
                <a:solidFill>
                  <a:srgbClr val="FFFF00"/>
                </a:solidFill>
                <a:latin typeface="Times New Roman" pitchFamily="18" charset="0"/>
                <a:cs typeface="Times New Roman" pitchFamily="18" charset="0"/>
              </a:rPr>
              <a:t>với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độ</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nghiêng</a:t>
            </a:r>
            <a:r>
              <a:rPr lang="en-US" sz="2000" i="1" dirty="0">
                <a:solidFill>
                  <a:srgbClr val="FFFF00"/>
                </a:solidFill>
                <a:latin typeface="Times New Roman" pitchFamily="18" charset="0"/>
                <a:cs typeface="Times New Roman" pitchFamily="18" charset="0"/>
              </a:rPr>
              <a:t> MPN? </a:t>
            </a:r>
            <a:r>
              <a:rPr lang="en-US" sz="2000" i="1" dirty="0" err="1">
                <a:solidFill>
                  <a:srgbClr val="FFFF00"/>
                </a:solidFill>
                <a:latin typeface="Times New Roman" pitchFamily="18" charset="0"/>
                <a:cs typeface="Times New Roman" pitchFamily="18" charset="0"/>
              </a:rPr>
              <a:t>Nêu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cách</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làm</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thay</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đổi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độ</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nghiêng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của</a:t>
            </a:r>
            <a:r>
              <a:rPr lang="en-US" sz="2000" i="1" dirty="0">
                <a:solidFill>
                  <a:srgbClr val="FFFF00"/>
                </a:solidFill>
                <a:latin typeface="Times New Roman" pitchFamily="18" charset="0"/>
                <a:cs typeface="Times New Roman" pitchFamily="18" charset="0"/>
              </a:rPr>
              <a:t> MPN?</a:t>
            </a:r>
          </a:p>
          <a:p>
            <a:pPr>
              <a:buFont typeface="Arial" pitchFamily="34" charset="0"/>
              <a:buNone/>
            </a:pPr>
            <a:endParaRPr lang="en-US" sz="2000" i="1" dirty="0">
              <a:solidFill>
                <a:srgbClr val="FFFF00"/>
              </a:solidFill>
              <a:latin typeface="Times New Roman" pitchFamily="18" charset="0"/>
              <a:cs typeface="Times New Roman" pitchFamily="18" charset="0"/>
            </a:endParaRPr>
          </a:p>
        </p:txBody>
      </p:sp>
      <p:sp>
        <p:nvSpPr>
          <p:cNvPr id="5" name="Rectangle 5">
            <a:extLst>
              <a:ext uri="{FF2B5EF4-FFF2-40B4-BE49-F238E27FC236}">
                <a16:creationId xmlns="" xmlns:a16="http://schemas.microsoft.com/office/drawing/2014/main" id="{41F41478-80F9-4A51-A47D-32E5E6D4547A}"/>
              </a:ext>
            </a:extLst>
          </p:cNvPr>
          <p:cNvSpPr>
            <a:spLocks noChangeArrowheads="1"/>
          </p:cNvSpPr>
          <p:nvPr/>
        </p:nvSpPr>
        <p:spPr bwMode="auto">
          <a:xfrm>
            <a:off x="1146517" y="2810842"/>
            <a:ext cx="658016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bg1"/>
                </a:solidFill>
                <a:effectLst/>
                <a:latin typeface="+mj-lt"/>
                <a:ea typeface="Times New Roman" panose="02020603050405020304" pitchFamily="18" charset="0"/>
              </a:rPr>
              <a:t>* </a:t>
            </a:r>
            <a:r>
              <a:rPr kumimoji="0" lang="vi-VN" altLang="ko-KR" sz="2000" b="0" i="0" u="none" strike="noStrike" cap="none" normalizeH="0" baseline="0" dirty="0" err="1">
                <a:ln>
                  <a:noFill/>
                </a:ln>
                <a:solidFill>
                  <a:schemeClr val="bg1"/>
                </a:solidFill>
                <a:effectLst/>
                <a:latin typeface="+mj-lt"/>
                <a:ea typeface="Times New Roman" panose="02020603050405020304" pitchFamily="18" charset="0"/>
              </a:rPr>
              <a:t>Cấu</a:t>
            </a:r>
            <a:r>
              <a:rPr kumimoji="0" lang="vi-VN" altLang="ko-KR" sz="2000" b="0" i="0" u="none" strike="noStrike" cap="none" normalizeH="0" baseline="0" dirty="0">
                <a:ln>
                  <a:noFill/>
                </a:ln>
                <a:solidFill>
                  <a:schemeClr val="bg1"/>
                </a:solidFill>
                <a:effectLst/>
                <a:latin typeface="+mj-lt"/>
                <a:ea typeface="Times New Roman" panose="02020603050405020304" pitchFamily="18" charset="0"/>
              </a:rPr>
              <a:t> </a:t>
            </a:r>
            <a:r>
              <a:rPr kumimoji="0" lang="vi-VN" altLang="ko-KR" sz="2000" b="0" i="0" u="none" strike="noStrike" cap="none" normalizeH="0" baseline="0" dirty="0" err="1">
                <a:ln>
                  <a:noFill/>
                </a:ln>
                <a:solidFill>
                  <a:schemeClr val="bg1"/>
                </a:solidFill>
                <a:effectLst/>
                <a:latin typeface="+mj-lt"/>
                <a:ea typeface="Times New Roman" panose="02020603050405020304" pitchFamily="18" charset="0"/>
              </a:rPr>
              <a:t>tạo</a:t>
            </a:r>
            <a:r>
              <a:rPr kumimoji="0" lang="vi-VN" altLang="ko-KR" sz="2000" b="0" i="0" u="none" strike="noStrike" cap="none" normalizeH="0" baseline="0" dirty="0">
                <a:ln>
                  <a:noFill/>
                </a:ln>
                <a:solidFill>
                  <a:schemeClr val="bg1"/>
                </a:solidFill>
                <a:effectLst/>
                <a:latin typeface="+mj-lt"/>
                <a:ea typeface="Times New Roman" panose="02020603050405020304" pitchFamily="18" charset="0"/>
              </a:rPr>
              <a:t>:</a:t>
            </a:r>
            <a:r>
              <a:rPr kumimoji="0" lang="vi-VN" altLang="ko-KR" sz="2000" b="0" i="0" u="none" strike="noStrike" cap="none" normalizeH="0" baseline="0" dirty="0">
                <a:ln>
                  <a:noFill/>
                </a:ln>
                <a:solidFill>
                  <a:schemeClr val="bg1"/>
                </a:solidFill>
                <a:effectLst/>
                <a:latin typeface="+mj-lt"/>
                <a:ea typeface="Times New Roman" panose="02020603050405020304" pitchFamily="18" charset="0"/>
                <a:cs typeface="Arial" panose="020B0604020202020204" pitchFamily="34" charset="0"/>
              </a:rPr>
              <a:t> </a:t>
            </a:r>
            <a:r>
              <a:rPr kumimoji="0" lang="pt-BR"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Mặt phẳng nghiêng là một mặt phẳng được đặt có độ nghiêng so với mặt đất.</a:t>
            </a:r>
            <a:endParaRPr kumimoji="0" lang="en-US" altLang="ko-KR"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ko-KR" sz="2000" b="0" i="0" u="none" strike="noStrike" cap="none" normalizeH="0" baseline="0" dirty="0">
              <a:ln>
                <a:noFill/>
              </a:ln>
              <a:solidFill>
                <a:schemeClr val="bg1"/>
              </a:solidFill>
              <a:effectLst/>
              <a:latin typeface="+mj-lt"/>
            </a:endParaRPr>
          </a:p>
        </p:txBody>
      </p:sp>
      <p:sp>
        <p:nvSpPr>
          <p:cNvPr id="7" name="Rectangle 6">
            <a:extLst>
              <a:ext uri="{FF2B5EF4-FFF2-40B4-BE49-F238E27FC236}">
                <a16:creationId xmlns="" xmlns:a16="http://schemas.microsoft.com/office/drawing/2014/main" id="{611ED793-D4D9-4B78-94E1-189F1C9CE0EE}"/>
              </a:ext>
            </a:extLst>
          </p:cNvPr>
          <p:cNvSpPr>
            <a:spLocks noChangeArrowheads="1"/>
          </p:cNvSpPr>
          <p:nvPr/>
        </p:nvSpPr>
        <p:spPr bwMode="auto">
          <a:xfrm>
            <a:off x="1106660" y="3548580"/>
            <a:ext cx="650722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r>
              <a:rPr kumimoji="0" lang="vi-VN"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đẩy</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ko-KR"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ko-KR"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nghiêng</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kéo</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phẳng</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ko-KR"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altLang="ko-KR"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ko-KR"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 xmlns:a16="http://schemas.microsoft.com/office/drawing/2014/main" id="{98E37A80-CDE0-41E2-BCC6-A84623DC9D38}"/>
              </a:ext>
            </a:extLst>
          </p:cNvPr>
          <p:cNvGrpSpPr/>
          <p:nvPr/>
        </p:nvGrpSpPr>
        <p:grpSpPr>
          <a:xfrm>
            <a:off x="7946361" y="2822616"/>
            <a:ext cx="3464434" cy="2358733"/>
            <a:chOff x="8238978" y="3051467"/>
            <a:chExt cx="3464434" cy="2358733"/>
          </a:xfrm>
        </p:grpSpPr>
        <p:pic>
          <p:nvPicPr>
            <p:cNvPr id="9" name="Picture 8">
              <a:extLst>
                <a:ext uri="{FF2B5EF4-FFF2-40B4-BE49-F238E27FC236}">
                  <a16:creationId xmlns="" xmlns:a16="http://schemas.microsoft.com/office/drawing/2014/main" id="{7CF7CA10-3109-4434-8F22-B6909CA300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978" y="3051467"/>
              <a:ext cx="3464434" cy="2358733"/>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Arc 9">
              <a:extLst>
                <a:ext uri="{FF2B5EF4-FFF2-40B4-BE49-F238E27FC236}">
                  <a16:creationId xmlns="" xmlns:a16="http://schemas.microsoft.com/office/drawing/2014/main" id="{AF38B22F-1810-433C-A242-9CA0677F722A}"/>
                </a:ext>
              </a:extLst>
            </p:cNvPr>
            <p:cNvSpPr/>
            <p:nvPr/>
          </p:nvSpPr>
          <p:spPr>
            <a:xfrm rot="1081342">
              <a:off x="8688597" y="4799254"/>
              <a:ext cx="293704" cy="570546"/>
            </a:xfrm>
            <a:prstGeom prst="arc">
              <a:avLst/>
            </a:prstGeom>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TextBox 16">
              <a:extLst>
                <a:ext uri="{FF2B5EF4-FFF2-40B4-BE49-F238E27FC236}">
                  <a16:creationId xmlns="" xmlns:a16="http://schemas.microsoft.com/office/drawing/2014/main" id="{DEFC5B3A-06DD-4B82-83A9-5B80322BA0EC}"/>
                </a:ext>
              </a:extLst>
            </p:cNvPr>
            <p:cNvSpPr txBox="1"/>
            <p:nvPr/>
          </p:nvSpPr>
          <p:spPr>
            <a:xfrm>
              <a:off x="9063356" y="4660024"/>
              <a:ext cx="701039" cy="461665"/>
            </a:xfrm>
            <a:prstGeom prst="rect">
              <a:avLst/>
            </a:prstGeom>
            <a:noFill/>
            <a:ln>
              <a:solidFill>
                <a:srgbClr val="FFC000"/>
              </a:solidFill>
            </a:ln>
          </p:spPr>
          <p:txBody>
            <a:bodyPr wrap="square" rtlCol="0">
              <a:spAutoFit/>
            </a:bodyPr>
            <a:lstStyle/>
            <a:p>
              <a:r>
                <a:rPr lang="en-US" sz="2400" dirty="0">
                  <a:solidFill>
                    <a:schemeClr val="accent1"/>
                  </a:solidFill>
                  <a:latin typeface="Times New Roman" panose="02020603050405020304" pitchFamily="18" charset="0"/>
                  <a:cs typeface="Times New Roman" panose="02020603050405020304" pitchFamily="18" charset="0"/>
                </a:rPr>
                <a:t>α</a:t>
              </a:r>
            </a:p>
          </p:txBody>
        </p:sp>
      </p:grpSp>
      <p:sp>
        <p:nvSpPr>
          <p:cNvPr id="18" name="TextBox 17">
            <a:extLst>
              <a:ext uri="{FF2B5EF4-FFF2-40B4-BE49-F238E27FC236}">
                <a16:creationId xmlns="" xmlns:a16="http://schemas.microsoft.com/office/drawing/2014/main" id="{EEEDEF46-6E0E-424A-A1B7-63C9B69540A9}"/>
              </a:ext>
            </a:extLst>
          </p:cNvPr>
          <p:cNvSpPr txBox="1"/>
          <p:nvPr/>
        </p:nvSpPr>
        <p:spPr>
          <a:xfrm>
            <a:off x="4937760" y="2317433"/>
            <a:ext cx="1737360"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Trả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lời</a:t>
            </a:r>
            <a:endParaRPr lang="en-US"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6813173"/>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barn(inVertical)">
                                      <p:cBhvr>
                                        <p:cTn id="2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 xmlns:a16="http://schemas.microsoft.com/office/drawing/2014/main" id="{F7E205D4-64E8-4B87-99E7-28E381B64CE0}"/>
              </a:ext>
            </a:extLst>
          </p:cNvPr>
          <p:cNvSpPr/>
          <p:nvPr/>
        </p:nvSpPr>
        <p:spPr>
          <a:xfrm>
            <a:off x="1600200" y="2087880"/>
            <a:ext cx="3307080" cy="1341120"/>
          </a:xfrm>
          <a:prstGeom prst="rtTriangle">
            <a:avLst/>
          </a:prstGeom>
          <a:pattFill prst="horzBrick">
            <a:fgClr>
              <a:schemeClr val="accent1"/>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Triangle 4">
            <a:extLst>
              <a:ext uri="{FF2B5EF4-FFF2-40B4-BE49-F238E27FC236}">
                <a16:creationId xmlns="" xmlns:a16="http://schemas.microsoft.com/office/drawing/2014/main" id="{00927EF1-D990-4AC5-AC1B-C19AC54DBFED}"/>
              </a:ext>
            </a:extLst>
          </p:cNvPr>
          <p:cNvSpPr/>
          <p:nvPr/>
        </p:nvSpPr>
        <p:spPr>
          <a:xfrm>
            <a:off x="1600200" y="4611917"/>
            <a:ext cx="3307074" cy="722083"/>
          </a:xfrm>
          <a:prstGeom prst="rtTriangle">
            <a:avLst/>
          </a:prstGeom>
          <a:pattFill prst="horzBrick">
            <a:fgClr>
              <a:schemeClr val="accent1"/>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 xmlns:a16="http://schemas.microsoft.com/office/drawing/2014/main" id="{4B22BEA8-5F97-42F9-86D2-F7E8A7556CCE}"/>
              </a:ext>
            </a:extLst>
          </p:cNvPr>
          <p:cNvSpPr/>
          <p:nvPr/>
        </p:nvSpPr>
        <p:spPr>
          <a:xfrm>
            <a:off x="5562600" y="2044094"/>
            <a:ext cx="5623560" cy="1341120"/>
          </a:xfrm>
          <a:prstGeom prst="rtTriangle">
            <a:avLst/>
          </a:prstGeom>
          <a:pattFill prst="horzBrick">
            <a:fgClr>
              <a:schemeClr val="accent1"/>
            </a:fgClr>
            <a:bgClr>
              <a:schemeClr val="bg1"/>
            </a:bgClr>
          </a:patt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 xmlns:a16="http://schemas.microsoft.com/office/drawing/2014/main" id="{1709318F-0EB5-4A5B-9570-75AB4E19445C}"/>
              </a:ext>
            </a:extLst>
          </p:cNvPr>
          <p:cNvCxnSpPr>
            <a:cxnSpLocks/>
            <a:stCxn id="4" idx="0"/>
            <a:endCxn id="6" idx="0"/>
          </p:cNvCxnSpPr>
          <p:nvPr/>
        </p:nvCxnSpPr>
        <p:spPr>
          <a:xfrm flipV="1">
            <a:off x="1600200" y="2044094"/>
            <a:ext cx="3962400" cy="43786"/>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5F8FCE51-2E01-4DB0-9FAF-ACBD1435F90E}"/>
              </a:ext>
            </a:extLst>
          </p:cNvPr>
          <p:cNvCxnSpPr>
            <a:cxnSpLocks/>
            <a:stCxn id="4" idx="4"/>
          </p:cNvCxnSpPr>
          <p:nvPr/>
        </p:nvCxnSpPr>
        <p:spPr>
          <a:xfrm flipV="1">
            <a:off x="4907280" y="3415694"/>
            <a:ext cx="655320" cy="13306"/>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3EEDE585-1ECF-46DE-9A8A-59CB1556BA6B}"/>
              </a:ext>
            </a:extLst>
          </p:cNvPr>
          <p:cNvCxnSpPr>
            <a:cxnSpLocks/>
            <a:stCxn id="5" idx="0"/>
            <a:endCxn id="4" idx="2"/>
          </p:cNvCxnSpPr>
          <p:nvPr/>
        </p:nvCxnSpPr>
        <p:spPr>
          <a:xfrm flipV="1">
            <a:off x="1600200" y="3429000"/>
            <a:ext cx="0" cy="1182917"/>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8DBC8232-E066-4357-8FC2-847496803D0A}"/>
              </a:ext>
            </a:extLst>
          </p:cNvPr>
          <p:cNvCxnSpPr>
            <a:cxnSpLocks/>
            <a:stCxn id="4" idx="4"/>
            <a:endCxn id="5" idx="4"/>
          </p:cNvCxnSpPr>
          <p:nvPr/>
        </p:nvCxnSpPr>
        <p:spPr>
          <a:xfrm flipH="1">
            <a:off x="4907274" y="3429000"/>
            <a:ext cx="6" cy="190500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 xmlns:a16="http://schemas.microsoft.com/office/drawing/2014/main" id="{16C7FB0F-E76C-4A7A-A7C7-94255C0E45E9}"/>
              </a:ext>
            </a:extLst>
          </p:cNvPr>
          <p:cNvSpPr txBox="1"/>
          <p:nvPr/>
        </p:nvSpPr>
        <p:spPr>
          <a:xfrm>
            <a:off x="2954215" y="3409466"/>
            <a:ext cx="701039"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p>
        </p:txBody>
      </p:sp>
      <p:sp>
        <p:nvSpPr>
          <p:cNvPr id="17" name="TextBox 16">
            <a:extLst>
              <a:ext uri="{FF2B5EF4-FFF2-40B4-BE49-F238E27FC236}">
                <a16:creationId xmlns="" xmlns:a16="http://schemas.microsoft.com/office/drawing/2014/main" id="{5DFF4EA4-7A0D-43DF-A0E2-CF9D891C4B47}"/>
              </a:ext>
            </a:extLst>
          </p:cNvPr>
          <p:cNvSpPr txBox="1"/>
          <p:nvPr/>
        </p:nvSpPr>
        <p:spPr>
          <a:xfrm>
            <a:off x="7787633" y="3362236"/>
            <a:ext cx="701039"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p>
        </p:txBody>
      </p:sp>
      <p:sp>
        <p:nvSpPr>
          <p:cNvPr id="18" name="TextBox 17">
            <a:extLst>
              <a:ext uri="{FF2B5EF4-FFF2-40B4-BE49-F238E27FC236}">
                <a16:creationId xmlns="" xmlns:a16="http://schemas.microsoft.com/office/drawing/2014/main" id="{3BFA0ADA-6E18-4B53-B948-40D09550A266}"/>
              </a:ext>
            </a:extLst>
          </p:cNvPr>
          <p:cNvSpPr txBox="1"/>
          <p:nvPr/>
        </p:nvSpPr>
        <p:spPr>
          <a:xfrm>
            <a:off x="2773681" y="5334000"/>
            <a:ext cx="701039"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p>
        </p:txBody>
      </p:sp>
      <p:sp>
        <p:nvSpPr>
          <p:cNvPr id="37" name="TextBox 36">
            <a:extLst>
              <a:ext uri="{FF2B5EF4-FFF2-40B4-BE49-F238E27FC236}">
                <a16:creationId xmlns="" xmlns:a16="http://schemas.microsoft.com/office/drawing/2014/main" id="{9CF50E9F-9874-4086-B31D-2AC58E3E14F8}"/>
              </a:ext>
            </a:extLst>
          </p:cNvPr>
          <p:cNvSpPr txBox="1"/>
          <p:nvPr/>
        </p:nvSpPr>
        <p:spPr>
          <a:xfrm>
            <a:off x="5181600" y="2487870"/>
            <a:ext cx="701039" cy="400110"/>
          </a:xfrm>
          <a:prstGeom prst="rect">
            <a:avLst/>
          </a:prstGeom>
          <a:noFill/>
        </p:spPr>
        <p:txBody>
          <a:bodyPr wrap="square" rtlCol="0">
            <a:spAutoFit/>
          </a:bodyPr>
          <a:lstStyle/>
          <a:p>
            <a:r>
              <a:rPr lang="en-US" sz="2000" dirty="0">
                <a:solidFill>
                  <a:schemeClr val="bg1"/>
                </a:solidFill>
                <a:latin typeface="Times New Roman" panose="02020603050405020304" pitchFamily="18" charset="0"/>
                <a:cs typeface="Times New Roman" panose="02020603050405020304" pitchFamily="18" charset="0"/>
              </a:rPr>
              <a:t>h</a:t>
            </a:r>
          </a:p>
        </p:txBody>
      </p:sp>
      <p:sp>
        <p:nvSpPr>
          <p:cNvPr id="38" name="TextBox 37">
            <a:extLst>
              <a:ext uri="{FF2B5EF4-FFF2-40B4-BE49-F238E27FC236}">
                <a16:creationId xmlns="" xmlns:a16="http://schemas.microsoft.com/office/drawing/2014/main" id="{516F3CEB-69D3-46AB-9857-9674385E46C0}"/>
              </a:ext>
            </a:extLst>
          </p:cNvPr>
          <p:cNvSpPr txBox="1"/>
          <p:nvPr/>
        </p:nvSpPr>
        <p:spPr>
          <a:xfrm>
            <a:off x="7901937" y="2252617"/>
            <a:ext cx="701039"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l'</a:t>
            </a:r>
          </a:p>
        </p:txBody>
      </p:sp>
      <p:sp>
        <p:nvSpPr>
          <p:cNvPr id="41" name="TextBox 40">
            <a:extLst>
              <a:ext uri="{FF2B5EF4-FFF2-40B4-BE49-F238E27FC236}">
                <a16:creationId xmlns="" xmlns:a16="http://schemas.microsoft.com/office/drawing/2014/main" id="{8F037A5B-23A7-4826-98BC-285EBAC9EF58}"/>
              </a:ext>
            </a:extLst>
          </p:cNvPr>
          <p:cNvSpPr txBox="1"/>
          <p:nvPr/>
        </p:nvSpPr>
        <p:spPr>
          <a:xfrm>
            <a:off x="2987037" y="4572849"/>
            <a:ext cx="701039"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l</a:t>
            </a:r>
          </a:p>
        </p:txBody>
      </p:sp>
      <p:sp>
        <p:nvSpPr>
          <p:cNvPr id="42" name="TextBox 41">
            <a:extLst>
              <a:ext uri="{FF2B5EF4-FFF2-40B4-BE49-F238E27FC236}">
                <a16:creationId xmlns="" xmlns:a16="http://schemas.microsoft.com/office/drawing/2014/main" id="{1C6702BC-7CB8-442B-8F64-2C27CDCFC04F}"/>
              </a:ext>
            </a:extLst>
          </p:cNvPr>
          <p:cNvSpPr txBox="1"/>
          <p:nvPr/>
        </p:nvSpPr>
        <p:spPr>
          <a:xfrm>
            <a:off x="1257298" y="4798428"/>
            <a:ext cx="701039"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h'</a:t>
            </a:r>
          </a:p>
        </p:txBody>
      </p:sp>
      <p:sp>
        <p:nvSpPr>
          <p:cNvPr id="43" name="TextBox 42">
            <a:extLst>
              <a:ext uri="{FF2B5EF4-FFF2-40B4-BE49-F238E27FC236}">
                <a16:creationId xmlns="" xmlns:a16="http://schemas.microsoft.com/office/drawing/2014/main" id="{53B06303-0D56-43B7-8CCA-BB777533A0E9}"/>
              </a:ext>
            </a:extLst>
          </p:cNvPr>
          <p:cNvSpPr txBox="1"/>
          <p:nvPr/>
        </p:nvSpPr>
        <p:spPr>
          <a:xfrm>
            <a:off x="1920239" y="5581235"/>
            <a:ext cx="265556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Hạ</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độ</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cao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MPN</a:t>
            </a:r>
          </a:p>
        </p:txBody>
      </p:sp>
      <p:sp>
        <p:nvSpPr>
          <p:cNvPr id="44" name="TextBox 43">
            <a:extLst>
              <a:ext uri="{FF2B5EF4-FFF2-40B4-BE49-F238E27FC236}">
                <a16:creationId xmlns="" xmlns:a16="http://schemas.microsoft.com/office/drawing/2014/main" id="{2A179D6D-768E-41BE-A6DF-F71528E0BF23}"/>
              </a:ext>
            </a:extLst>
          </p:cNvPr>
          <p:cNvSpPr txBox="1"/>
          <p:nvPr/>
        </p:nvSpPr>
        <p:spPr>
          <a:xfrm>
            <a:off x="6713221" y="3702235"/>
            <a:ext cx="2819390"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Tăng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chiều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dài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của</a:t>
            </a:r>
            <a:r>
              <a:rPr lang="en-US" sz="2000" dirty="0">
                <a:solidFill>
                  <a:schemeClr val="bg1"/>
                </a:solidFill>
                <a:latin typeface="Times New Roman" panose="02020603050405020304" pitchFamily="18" charset="0"/>
                <a:cs typeface="Times New Roman" panose="02020603050405020304" pitchFamily="18" charset="0"/>
              </a:rPr>
              <a:t> MPN</a:t>
            </a:r>
          </a:p>
        </p:txBody>
      </p:sp>
      <p:pic>
        <p:nvPicPr>
          <p:cNvPr id="45" name="Picture 44">
            <a:extLst>
              <a:ext uri="{FF2B5EF4-FFF2-40B4-BE49-F238E27FC236}">
                <a16:creationId xmlns="" xmlns:a16="http://schemas.microsoft.com/office/drawing/2014/main" id="{DCCE99AA-223A-4321-A7B0-9037A4327A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46" name="Rectangle 45">
            <a:extLst>
              <a:ext uri="{FF2B5EF4-FFF2-40B4-BE49-F238E27FC236}">
                <a16:creationId xmlns="" xmlns:a16="http://schemas.microsoft.com/office/drawing/2014/main" id="{BAF75E2E-BB0B-43FE-A056-0519B3EBD5CA}"/>
              </a:ext>
            </a:extLst>
          </p:cNvPr>
          <p:cNvSpPr/>
          <p:nvPr/>
        </p:nvSpPr>
        <p:spPr>
          <a:xfrm>
            <a:off x="3316394" y="32566"/>
            <a:ext cx="5422446" cy="400110"/>
          </a:xfrm>
          <a:prstGeom prst="rect">
            <a:avLst/>
          </a:prstGeom>
        </p:spPr>
        <p:txBody>
          <a:bodyPr wrap="none">
            <a:spAutoFit/>
          </a:bodyPr>
          <a:lstStyle/>
          <a:p>
            <a:r>
              <a:rPr lang="vi-VN" sz="2000" b="1" dirty="0">
                <a:solidFill>
                  <a:prstClr val="white"/>
                </a:solidFill>
                <a:latin typeface="Times New Roman" panose="02020603050405020304" pitchFamily="18" charset="0"/>
                <a:cs typeface="Times New Roman" panose="02020603050405020304" pitchFamily="18" charset="0"/>
              </a:rPr>
              <a:t>  </a:t>
            </a:r>
            <a:r>
              <a:rPr lang="en-US" sz="2000" b="1" dirty="0">
                <a:solidFill>
                  <a:prstClr val="white"/>
                </a:solidFill>
                <a:latin typeface="Times New Roman" panose="02020603050405020304" pitchFamily="18" charset="0"/>
                <a:cs typeface="Times New Roman" panose="02020603050405020304" pitchFamily="18" charset="0"/>
              </a:rPr>
              <a:t>HỌC TRỰC TUYẾN – CHỦ ĐỀ 4 – VẬT LÍ 6</a:t>
            </a:r>
          </a:p>
        </p:txBody>
      </p:sp>
      <p:sp>
        <p:nvSpPr>
          <p:cNvPr id="47" name="Title 6">
            <a:extLst>
              <a:ext uri="{FF2B5EF4-FFF2-40B4-BE49-F238E27FC236}">
                <a16:creationId xmlns="" xmlns:a16="http://schemas.microsoft.com/office/drawing/2014/main" id="{7E36FCCC-F96A-4ED3-8EBC-EA70550EE4E6}"/>
              </a:ext>
            </a:extLst>
          </p:cNvPr>
          <p:cNvSpPr txBox="1">
            <a:spLocks/>
          </p:cNvSpPr>
          <p:nvPr/>
        </p:nvSpPr>
        <p:spPr>
          <a:xfrm>
            <a:off x="520505" y="745588"/>
            <a:ext cx="2433710" cy="7315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FFFF00"/>
                </a:solidFill>
                <a:latin typeface="Times New Roman" panose="02020603050405020304" pitchFamily="18" charset="0"/>
                <a:cs typeface="Times New Roman" panose="02020603050405020304" pitchFamily="18" charset="0"/>
              </a:rPr>
              <a:t>A. LÝ THUYẾT</a:t>
            </a:r>
            <a:endParaRPr lang="en-US" sz="2000" dirty="0"/>
          </a:p>
        </p:txBody>
      </p:sp>
      <p:sp>
        <p:nvSpPr>
          <p:cNvPr id="48" name="Content Placeholder 7">
            <a:extLst>
              <a:ext uri="{FF2B5EF4-FFF2-40B4-BE49-F238E27FC236}">
                <a16:creationId xmlns="" xmlns:a16="http://schemas.microsoft.com/office/drawing/2014/main" id="{7E98F80B-8897-4672-8C62-00C9F82B46AE}"/>
              </a:ext>
            </a:extLst>
          </p:cNvPr>
          <p:cNvSpPr txBox="1">
            <a:spLocks/>
          </p:cNvSpPr>
          <p:nvPr/>
        </p:nvSpPr>
        <p:spPr>
          <a:xfrm>
            <a:off x="1176997" y="1351254"/>
            <a:ext cx="10009163" cy="1700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2:</a:t>
            </a:r>
            <a:endParaRPr lang="en-US" sz="2000" i="1" dirty="0">
              <a:solidFill>
                <a:srgbClr val="FFFF00"/>
              </a:solidFill>
              <a:latin typeface="Times New Roman" pitchFamily="18" charset="0"/>
              <a:cs typeface="Times New Roman" pitchFamily="18" charset="0"/>
            </a:endParaRPr>
          </a:p>
        </p:txBody>
      </p:sp>
      <p:sp>
        <p:nvSpPr>
          <p:cNvPr id="49" name="TextBox 48">
            <a:extLst>
              <a:ext uri="{FF2B5EF4-FFF2-40B4-BE49-F238E27FC236}">
                <a16:creationId xmlns="" xmlns:a16="http://schemas.microsoft.com/office/drawing/2014/main" id="{F70D8EB4-D2A8-49B1-8AF8-C6AC02D16F11}"/>
              </a:ext>
            </a:extLst>
          </p:cNvPr>
          <p:cNvSpPr txBox="1"/>
          <p:nvPr/>
        </p:nvSpPr>
        <p:spPr>
          <a:xfrm>
            <a:off x="1219200" y="2642324"/>
            <a:ext cx="701039"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h</a:t>
            </a:r>
          </a:p>
        </p:txBody>
      </p:sp>
      <p:sp>
        <p:nvSpPr>
          <p:cNvPr id="50" name="TextBox 49">
            <a:extLst>
              <a:ext uri="{FF2B5EF4-FFF2-40B4-BE49-F238E27FC236}">
                <a16:creationId xmlns="" xmlns:a16="http://schemas.microsoft.com/office/drawing/2014/main" id="{D1F79D6D-ADEB-407E-9218-FC773ACA083D}"/>
              </a:ext>
            </a:extLst>
          </p:cNvPr>
          <p:cNvSpPr txBox="1"/>
          <p:nvPr/>
        </p:nvSpPr>
        <p:spPr>
          <a:xfrm>
            <a:off x="3337557" y="2409853"/>
            <a:ext cx="701039" cy="400110"/>
          </a:xfrm>
          <a:prstGeom prst="rect">
            <a:avLst/>
          </a:prstGeom>
          <a:noFill/>
        </p:spPr>
        <p:txBody>
          <a:bodyPr wrap="squar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l</a:t>
            </a:r>
          </a:p>
        </p:txBody>
      </p:sp>
      <p:sp>
        <p:nvSpPr>
          <p:cNvPr id="7" name="Rectangle 6">
            <a:extLst>
              <a:ext uri="{FF2B5EF4-FFF2-40B4-BE49-F238E27FC236}">
                <a16:creationId xmlns="" xmlns:a16="http://schemas.microsoft.com/office/drawing/2014/main" id="{6A14F533-1BFC-49C3-A373-F4AF28518B03}"/>
              </a:ext>
            </a:extLst>
          </p:cNvPr>
          <p:cNvSpPr/>
          <p:nvPr/>
        </p:nvSpPr>
        <p:spPr>
          <a:xfrm>
            <a:off x="5467339" y="4372793"/>
            <a:ext cx="6096000" cy="1477328"/>
          </a:xfrm>
          <a:prstGeom prst="rect">
            <a:avLst/>
          </a:prstGeom>
          <a:ln>
            <a:solidFill>
              <a:schemeClr val="bg1"/>
            </a:solidFill>
          </a:ln>
        </p:spPr>
        <p:txBody>
          <a:bodyPr>
            <a:spAutoFit/>
          </a:bodyPr>
          <a:lstStyle/>
          <a:p>
            <a:pPr lvl="0" eaLnBrk="0" fontAlgn="base" hangingPunct="0">
              <a:spcBef>
                <a:spcPct val="0"/>
              </a:spcBef>
              <a:spcAft>
                <a:spcPct val="0"/>
              </a:spcAft>
            </a:pPr>
            <a:r>
              <a:rPr lang="en-US"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Để</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lợi</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hơn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về</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lực</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ta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làm</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làm</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giảm</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nghiêng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MPN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cách</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ko-KR" dirty="0">
              <a:solidFill>
                <a:schemeClr val="bg1"/>
              </a:solidFill>
              <a:latin typeface="Times New Roman" panose="02020603050405020304" pitchFamily="18" charset="0"/>
              <a:cs typeface="Times New Roman" panose="02020603050405020304" pitchFamily="18" charset="0"/>
            </a:endParaRPr>
          </a:p>
          <a:p>
            <a:pPr marL="350838" lvl="0" indent="-168275" eaLnBrk="0" fontAlgn="base" hangingPunct="0">
              <a:spcBef>
                <a:spcPct val="0"/>
              </a:spcBef>
              <a:spcAft>
                <a:spcPct val="0"/>
              </a:spcAft>
            </a:pPr>
            <a:r>
              <a:rPr lang="vi-VN" altLang="ko-KR">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ko-KR"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Giữ nguyên độ cao (h) t</a:t>
            </a:r>
            <a:r>
              <a:rPr lang="vi-VN" altLang="ko-KR"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ăng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dài</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ko-KR"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a:t>
            </a:r>
            <a:r>
              <a:rPr lang="en-US"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MPN.</a:t>
            </a:r>
            <a:endParaRPr lang="en-US" altLang="ko-KR" dirty="0">
              <a:solidFill>
                <a:schemeClr val="bg1"/>
              </a:solidFill>
              <a:latin typeface="Times New Roman" panose="02020603050405020304" pitchFamily="18" charset="0"/>
              <a:cs typeface="Times New Roman" panose="02020603050405020304" pitchFamily="18" charset="0"/>
            </a:endParaRPr>
          </a:p>
          <a:p>
            <a:pPr marL="350838" lvl="0" indent="-168275" eaLnBrk="0" fontAlgn="base" hangingPunct="0">
              <a:spcBef>
                <a:spcPct val="0"/>
              </a:spcBef>
              <a:spcAft>
                <a:spcPct val="0"/>
              </a:spcAft>
            </a:pPr>
            <a:r>
              <a:rPr lang="vi-VN" altLang="ko-KR">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ko-KR"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Giữ nguyên chiều dài (l) h</a:t>
            </a:r>
            <a:r>
              <a:rPr lang="vi-VN" altLang="ko-KR"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ạ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độ</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cao </a:t>
            </a:r>
            <a:r>
              <a:rPr lang="en-US"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ko-KR" i="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altLang="ko-KR"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vi-VN" altLang="ko-KR"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MPN</a:t>
            </a:r>
            <a:r>
              <a:rPr lang="vi-VN" altLang="ko-KR">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ko-KR"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350838" lvl="0" indent="-168275" eaLnBrk="0" fontAlgn="base" hangingPunct="0">
              <a:spcBef>
                <a:spcPct val="0"/>
              </a:spcBef>
              <a:spcAft>
                <a:spcPct val="0"/>
              </a:spcAft>
            </a:pPr>
            <a:r>
              <a:rPr lang="en-US" altLang="ko-KR" smtClean="0">
                <a:solidFill>
                  <a:schemeClr val="bg1"/>
                </a:solidFill>
                <a:latin typeface="Times New Roman" panose="02020603050405020304" pitchFamily="18" charset="0"/>
                <a:cs typeface="Times New Roman" panose="02020603050405020304" pitchFamily="18" charset="0"/>
              </a:rPr>
              <a:t>+ Vừa giảm độ cao (h) vừa tăng chiều dài (l) của MPN.</a:t>
            </a:r>
            <a:endParaRPr lang="vi-VN" altLang="ko-K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465014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6" name="Rectangle 5">
            <a:extLst>
              <a:ext uri="{FF2B5EF4-FFF2-40B4-BE49-F238E27FC236}">
                <a16:creationId xmlns="" xmlns:a16="http://schemas.microsoft.com/office/drawing/2014/main" id="{182E789F-FCAE-4BF5-990F-A087801813CA}"/>
              </a:ext>
            </a:extLst>
          </p:cNvPr>
          <p:cNvSpPr/>
          <p:nvPr/>
        </p:nvSpPr>
        <p:spPr>
          <a:xfrm>
            <a:off x="3316394" y="32566"/>
            <a:ext cx="5422446" cy="400110"/>
          </a:xfrm>
          <a:prstGeom prst="rect">
            <a:avLst/>
          </a:prstGeom>
        </p:spPr>
        <p:txBody>
          <a:bodyPr wrap="none">
            <a:spAutoFit/>
          </a:bodyPr>
          <a:lstStyle/>
          <a:p>
            <a:r>
              <a:rPr lang="vi-VN" sz="2000" b="1" dirty="0">
                <a:solidFill>
                  <a:prstClr val="white"/>
                </a:solidFill>
                <a:latin typeface="Times New Roman" panose="02020603050405020304" pitchFamily="18" charset="0"/>
                <a:cs typeface="Times New Roman" panose="02020603050405020304" pitchFamily="18" charset="0"/>
              </a:rPr>
              <a:t>  </a:t>
            </a:r>
            <a:r>
              <a:rPr lang="en-US" sz="2000" b="1" dirty="0">
                <a:solidFill>
                  <a:prstClr val="white"/>
                </a:solidFill>
                <a:latin typeface="Times New Roman" panose="02020603050405020304" pitchFamily="18" charset="0"/>
                <a:cs typeface="Times New Roman" panose="02020603050405020304" pitchFamily="18" charset="0"/>
              </a:rPr>
              <a:t>HỌC TRỰC TUYẾN – CHỦ ĐỀ 4 – VẬT LÍ 6</a:t>
            </a:r>
          </a:p>
        </p:txBody>
      </p:sp>
      <p:sp>
        <p:nvSpPr>
          <p:cNvPr id="11" name="Title 6">
            <a:extLst>
              <a:ext uri="{FF2B5EF4-FFF2-40B4-BE49-F238E27FC236}">
                <a16:creationId xmlns="" xmlns:a16="http://schemas.microsoft.com/office/drawing/2014/main" id="{F96D8602-B179-4BCD-B85D-41DFAF163B40}"/>
              </a:ext>
            </a:extLst>
          </p:cNvPr>
          <p:cNvSpPr txBox="1">
            <a:spLocks/>
          </p:cNvSpPr>
          <p:nvPr/>
        </p:nvSpPr>
        <p:spPr>
          <a:xfrm>
            <a:off x="520505" y="745588"/>
            <a:ext cx="2433710" cy="7315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FFFF00"/>
                </a:solidFill>
                <a:latin typeface="Times New Roman" panose="02020603050405020304" pitchFamily="18" charset="0"/>
                <a:cs typeface="Times New Roman" panose="02020603050405020304" pitchFamily="18" charset="0"/>
              </a:rPr>
              <a:t>A. LÝ THUYẾT</a:t>
            </a:r>
            <a:endParaRPr lang="en-US" sz="2000" dirty="0"/>
          </a:p>
        </p:txBody>
      </p:sp>
      <p:sp>
        <p:nvSpPr>
          <p:cNvPr id="12" name="Content Placeholder 7">
            <a:extLst>
              <a:ext uri="{FF2B5EF4-FFF2-40B4-BE49-F238E27FC236}">
                <a16:creationId xmlns="" xmlns:a16="http://schemas.microsoft.com/office/drawing/2014/main" id="{B3A4C565-F6C8-4B24-925F-542C01413405}"/>
              </a:ext>
            </a:extLst>
          </p:cNvPr>
          <p:cNvSpPr txBox="1">
            <a:spLocks/>
          </p:cNvSpPr>
          <p:nvPr/>
        </p:nvSpPr>
        <p:spPr>
          <a:xfrm>
            <a:off x="1127178" y="1321244"/>
            <a:ext cx="10494499" cy="88011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3: </a:t>
            </a:r>
            <a:r>
              <a:rPr lang="en-US" sz="2000" i="1" dirty="0" err="1">
                <a:solidFill>
                  <a:srgbClr val="FFFF00"/>
                </a:solidFill>
                <a:latin typeface="Times New Roman" pitchFamily="18" charset="0"/>
                <a:cs typeface="Times New Roman" pitchFamily="18" charset="0"/>
              </a:rPr>
              <a:t>Nêu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cấu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tạo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của</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đòn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bẩy</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Dùng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đòn</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bẩy</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như</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thế</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nào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để</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được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lợi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về</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lực</a:t>
            </a:r>
            <a:r>
              <a:rPr lang="en-US" sz="2000" i="1" dirty="0">
                <a:solidFill>
                  <a:srgbClr val="FFFF00"/>
                </a:solidFill>
                <a:latin typeface="Times New Roman" pitchFamily="18" charset="0"/>
                <a:cs typeface="Times New Roman" pitchFamily="18" charset="0"/>
              </a:rPr>
              <a:t>?</a:t>
            </a:r>
          </a:p>
          <a:p>
            <a:pPr>
              <a:buFont typeface="Arial" pitchFamily="34" charset="0"/>
              <a:buNone/>
            </a:pPr>
            <a:endParaRPr lang="en-US" sz="2000" dirty="0">
              <a:latin typeface="Times New Roman" pitchFamily="18" charset="0"/>
              <a:cs typeface="Times New Roman" pitchFamily="18" charset="0"/>
            </a:endParaRPr>
          </a:p>
        </p:txBody>
      </p:sp>
      <p:sp>
        <p:nvSpPr>
          <p:cNvPr id="2" name="Rectangle 2">
            <a:extLst>
              <a:ext uri="{FF2B5EF4-FFF2-40B4-BE49-F238E27FC236}">
                <a16:creationId xmlns="" xmlns:a16="http://schemas.microsoft.com/office/drawing/2014/main" id="{BF132000-C189-4BEB-9315-00BD3E84EC70}"/>
              </a:ext>
            </a:extLst>
          </p:cNvPr>
          <p:cNvSpPr>
            <a:spLocks noChangeArrowheads="1"/>
          </p:cNvSpPr>
          <p:nvPr/>
        </p:nvSpPr>
        <p:spPr bwMode="auto">
          <a:xfrm>
            <a:off x="888448" y="1931680"/>
            <a:ext cx="4388061" cy="28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360363" algn="l"/>
                <a:tab pos="720725" algn="l"/>
              </a:tabLst>
              <a:defRPr>
                <a:solidFill>
                  <a:schemeClr val="tx1"/>
                </a:solidFill>
                <a:latin typeface="Arial" panose="020B0604020202020204" pitchFamily="34" charset="0"/>
              </a:defRPr>
            </a:lvl1pPr>
            <a:lvl2pPr eaLnBrk="0" fontAlgn="base" hangingPunct="0">
              <a:spcBef>
                <a:spcPct val="0"/>
              </a:spcBef>
              <a:spcAft>
                <a:spcPct val="0"/>
              </a:spcAft>
              <a:tabLst>
                <a:tab pos="360363" algn="l"/>
                <a:tab pos="720725" algn="l"/>
              </a:tabLst>
              <a:defRPr>
                <a:solidFill>
                  <a:schemeClr val="tx1"/>
                </a:solidFill>
                <a:latin typeface="Arial" panose="020B0604020202020204" pitchFamily="34" charset="0"/>
              </a:defRPr>
            </a:lvl2pPr>
            <a:lvl3pPr eaLnBrk="0" fontAlgn="base" hangingPunct="0">
              <a:spcBef>
                <a:spcPct val="0"/>
              </a:spcBef>
              <a:spcAft>
                <a:spcPct val="0"/>
              </a:spcAft>
              <a:tabLst>
                <a:tab pos="360363" algn="l"/>
                <a:tab pos="720725" algn="l"/>
              </a:tabLst>
              <a:defRPr>
                <a:solidFill>
                  <a:schemeClr val="tx1"/>
                </a:solidFill>
                <a:latin typeface="Arial" panose="020B0604020202020204" pitchFamily="34" charset="0"/>
              </a:defRPr>
            </a:lvl3pPr>
            <a:lvl4pPr eaLnBrk="0" fontAlgn="base" hangingPunct="0">
              <a:spcBef>
                <a:spcPct val="0"/>
              </a:spcBef>
              <a:spcAft>
                <a:spcPct val="0"/>
              </a:spcAft>
              <a:tabLst>
                <a:tab pos="360363" algn="l"/>
                <a:tab pos="720725" algn="l"/>
              </a:tabLst>
              <a:defRPr>
                <a:solidFill>
                  <a:schemeClr val="tx1"/>
                </a:solidFill>
                <a:latin typeface="Arial" panose="020B0604020202020204" pitchFamily="34" charset="0"/>
              </a:defRPr>
            </a:lvl4pPr>
            <a:lvl5pPr eaLnBrk="0" fontAlgn="base" hangingPunct="0">
              <a:spcBef>
                <a:spcPct val="0"/>
              </a:spcBef>
              <a:spcAft>
                <a:spcPct val="0"/>
              </a:spcAft>
              <a:tabLst>
                <a:tab pos="360363" algn="l"/>
                <a:tab pos="720725" algn="l"/>
              </a:tabLst>
              <a:defRPr>
                <a:solidFill>
                  <a:schemeClr val="tx1"/>
                </a:solidFill>
                <a:latin typeface="Arial" panose="020B0604020202020204" pitchFamily="34" charset="0"/>
              </a:defRPr>
            </a:lvl5pPr>
            <a:lvl6pPr eaLnBrk="0" fontAlgn="base" hangingPunct="0">
              <a:spcBef>
                <a:spcPct val="0"/>
              </a:spcBef>
              <a:spcAft>
                <a:spcPct val="0"/>
              </a:spcAft>
              <a:tabLst>
                <a:tab pos="360363" algn="l"/>
                <a:tab pos="720725" algn="l"/>
              </a:tabLst>
              <a:defRPr>
                <a:solidFill>
                  <a:schemeClr val="tx1"/>
                </a:solidFill>
                <a:latin typeface="Arial" panose="020B0604020202020204" pitchFamily="34" charset="0"/>
              </a:defRPr>
            </a:lvl6pPr>
            <a:lvl7pPr eaLnBrk="0" fontAlgn="base" hangingPunct="0">
              <a:spcBef>
                <a:spcPct val="0"/>
              </a:spcBef>
              <a:spcAft>
                <a:spcPct val="0"/>
              </a:spcAft>
              <a:tabLst>
                <a:tab pos="360363" algn="l"/>
                <a:tab pos="720725" algn="l"/>
              </a:tabLst>
              <a:defRPr>
                <a:solidFill>
                  <a:schemeClr val="tx1"/>
                </a:solidFill>
                <a:latin typeface="Arial" panose="020B0604020202020204" pitchFamily="34" charset="0"/>
              </a:defRPr>
            </a:lvl7pPr>
            <a:lvl8pPr eaLnBrk="0" fontAlgn="base" hangingPunct="0">
              <a:spcBef>
                <a:spcPct val="0"/>
              </a:spcBef>
              <a:spcAft>
                <a:spcPct val="0"/>
              </a:spcAft>
              <a:tabLst>
                <a:tab pos="360363" algn="l"/>
                <a:tab pos="720725" algn="l"/>
              </a:tabLst>
              <a:defRPr>
                <a:solidFill>
                  <a:schemeClr val="tx1"/>
                </a:solidFill>
                <a:latin typeface="Arial" panose="020B0604020202020204" pitchFamily="34" charset="0"/>
              </a:defRPr>
            </a:lvl8pPr>
            <a:lvl9pPr eaLnBrk="0" fontAlgn="base" hangingPunct="0">
              <a:spcBef>
                <a:spcPct val="0"/>
              </a:spcBef>
              <a:spcAft>
                <a:spcPct val="0"/>
              </a:spcAft>
              <a:tabLst>
                <a:tab pos="360363" algn="l"/>
                <a:tab pos="720725" algn="l"/>
              </a:tabLst>
              <a:defRPr>
                <a:solidFill>
                  <a:schemeClr val="tx1"/>
                </a:solidFill>
                <a:latin typeface="Arial" panose="020B0604020202020204" pitchFamily="34" charset="0"/>
              </a:defRPr>
            </a:lvl9pPr>
          </a:lstStyle>
          <a:p>
            <a:pPr marL="0" marR="0" lvl="0" indent="360363" algn="l" defTabSz="914400" rtl="0" eaLnBrk="0" fontAlgn="base" latinLnBrk="0" hangingPunct="0">
              <a:lnSpc>
                <a:spcPct val="150000"/>
              </a:lnSpc>
              <a:spcBef>
                <a:spcPct val="0"/>
              </a:spcBef>
              <a:spcAft>
                <a:spcPct val="0"/>
              </a:spcAft>
              <a:buClrTx/>
              <a:buSzTx/>
              <a:buFontTx/>
              <a:buNone/>
              <a:tabLst>
                <a:tab pos="360363" algn="l"/>
                <a:tab pos="720725" algn="l"/>
              </a:tabLst>
            </a:pPr>
            <a:r>
              <a:rPr lang="pt-BR" alt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pt-BR" altLang="en-US"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Mỗi đòn bẩy đều có:</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360363" algn="l" defTabSz="914400" rtl="0" eaLnBrk="0" fontAlgn="base" latinLnBrk="0" hangingPunct="0">
              <a:lnSpc>
                <a:spcPct val="150000"/>
              </a:lnSpc>
              <a:spcBef>
                <a:spcPct val="0"/>
              </a:spcBef>
              <a:spcAft>
                <a:spcPct val="0"/>
              </a:spcAft>
              <a:buClrTx/>
              <a:buSzTx/>
              <a:buFontTx/>
              <a:buNone/>
              <a:tabLst>
                <a:tab pos="360363" algn="l"/>
                <a:tab pos="720725" algn="l"/>
              </a:tabLst>
            </a:pPr>
            <a:r>
              <a:rPr kumimoji="0" lang="pt-BR" altLang="en-US"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Điểm tựa </a:t>
            </a:r>
            <a:r>
              <a:rPr kumimoji="0" lang="vi-VN" altLang="en-US"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kumimoji="0" lang="pt-BR" altLang="en-US"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360363" algn="l" defTabSz="914400" rtl="0" eaLnBrk="0" fontAlgn="base" latinLnBrk="0" hangingPunct="0">
              <a:lnSpc>
                <a:spcPct val="150000"/>
              </a:lnSpc>
              <a:spcBef>
                <a:spcPct val="0"/>
              </a:spcBef>
              <a:spcAft>
                <a:spcPct val="0"/>
              </a:spcAft>
              <a:buClrTx/>
              <a:buSzTx/>
              <a:buFontTx/>
              <a:buNone/>
              <a:tabLst>
                <a:tab pos="360363" algn="l"/>
                <a:tab pos="720725" algn="l"/>
              </a:tabLst>
            </a:pPr>
            <a:r>
              <a:rPr kumimoji="0" lang="pt-BR" altLang="en-US"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 Điểm tác dụng của lực F</a:t>
            </a:r>
            <a:r>
              <a:rPr kumimoji="0" lang="vi-VN" altLang="en-US" sz="2000" b="0" i="0" u="none" strike="noStrike" cap="none" normalizeH="0" baseline="-3000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pt-BR" altLang="en-US"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là O</a:t>
            </a:r>
            <a:r>
              <a:rPr kumimoji="0" lang="vi-VN" altLang="en-US" sz="2000" b="0" i="0" u="none" strike="noStrike" cap="none" normalizeH="0" baseline="-3000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kumimoji="0" lang="pt-BR" altLang="en-US"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lvl="0" indent="350838">
              <a:lnSpc>
                <a:spcPct val="150000"/>
              </a:lnSpc>
            </a:pPr>
            <a:r>
              <a:rPr lang="en-US" altLang="en-US" sz="2000" dirty="0">
                <a:solidFill>
                  <a:schemeClr val="bg1"/>
                </a:solidFill>
                <a:latin typeface="Times New Roman" panose="02020603050405020304" pitchFamily="18" charset="0"/>
                <a:cs typeface="Times New Roman" panose="02020603050405020304" pitchFamily="18" charset="0"/>
              </a:rPr>
              <a:t>      + </a:t>
            </a:r>
            <a:r>
              <a:rPr lang="en-US" altLang="en-US" sz="2000" dirty="0" err="1">
                <a:solidFill>
                  <a:schemeClr val="bg1"/>
                </a:solidFill>
                <a:latin typeface="Times New Roman" panose="02020603050405020304" pitchFamily="18" charset="0"/>
                <a:cs typeface="Times New Roman" panose="02020603050405020304" pitchFamily="18" charset="0"/>
              </a:rPr>
              <a:t>Điểm</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tác</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dụng</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dirty="0" err="1">
                <a:solidFill>
                  <a:schemeClr val="bg1"/>
                </a:solidFill>
                <a:latin typeface="Times New Roman" panose="02020603050405020304" pitchFamily="18" charset="0"/>
                <a:cs typeface="Times New Roman" panose="02020603050405020304" pitchFamily="18" charset="0"/>
              </a:rPr>
              <a:t>của</a:t>
            </a: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err="1">
                <a:solidFill>
                  <a:schemeClr val="bg1"/>
                </a:solidFill>
                <a:latin typeface="Times New Roman" panose="02020603050405020304" pitchFamily="18" charset="0"/>
                <a:cs typeface="Times New Roman" panose="02020603050405020304" pitchFamily="18" charset="0"/>
              </a:rPr>
              <a:t>lực</a:t>
            </a:r>
            <a:r>
              <a:rPr lang="en-US" altLang="en-US" sz="2000">
                <a:solidFill>
                  <a:schemeClr val="bg1"/>
                </a:solidFill>
                <a:latin typeface="Times New Roman" panose="02020603050405020304" pitchFamily="18" charset="0"/>
                <a:cs typeface="Times New Roman" panose="02020603050405020304" pitchFamily="18" charset="0"/>
              </a:rPr>
              <a:t> </a:t>
            </a:r>
            <a:r>
              <a:rPr lang="en-US" altLang="en-US" sz="2000" smtClean="0">
                <a:solidFill>
                  <a:schemeClr val="bg1"/>
                </a:solidFill>
                <a:latin typeface="Times New Roman" panose="02020603050405020304" pitchFamily="18" charset="0"/>
                <a:cs typeface="Times New Roman" panose="02020603050405020304" pitchFamily="18" charset="0"/>
              </a:rPr>
              <a:t>F</a:t>
            </a:r>
            <a:r>
              <a:rPr lang="en-US" altLang="en-US" sz="2000" baseline="-25000" smtClean="0">
                <a:solidFill>
                  <a:schemeClr val="bg1"/>
                </a:solidFill>
                <a:latin typeface="Times New Roman" panose="02020603050405020304" pitchFamily="18" charset="0"/>
                <a:cs typeface="Times New Roman" panose="02020603050405020304" pitchFamily="18" charset="0"/>
              </a:rPr>
              <a:t>2</a:t>
            </a:r>
            <a:r>
              <a:rPr lang="en-US" altLang="en-US" sz="2000" smtClean="0">
                <a:solidFill>
                  <a:schemeClr val="bg1"/>
                </a:solidFill>
                <a:latin typeface="Times New Roman" panose="02020603050405020304" pitchFamily="18" charset="0"/>
                <a:cs typeface="Times New Roman" panose="02020603050405020304" pitchFamily="18" charset="0"/>
              </a:rPr>
              <a:t> </a:t>
            </a:r>
            <a:r>
              <a:rPr lang="en-US" altLang="en-US" sz="2000" err="1">
                <a:solidFill>
                  <a:schemeClr val="bg1"/>
                </a:solidFill>
                <a:latin typeface="Times New Roman" panose="02020603050405020304" pitchFamily="18" charset="0"/>
                <a:cs typeface="Times New Roman" panose="02020603050405020304" pitchFamily="18" charset="0"/>
              </a:rPr>
              <a:t>là</a:t>
            </a:r>
            <a:r>
              <a:rPr lang="en-US" altLang="en-US" sz="2000">
                <a:solidFill>
                  <a:schemeClr val="bg1"/>
                </a:solidFill>
                <a:latin typeface="Times New Roman" panose="02020603050405020304" pitchFamily="18" charset="0"/>
                <a:cs typeface="Times New Roman" panose="02020603050405020304" pitchFamily="18" charset="0"/>
              </a:rPr>
              <a:t> </a:t>
            </a:r>
            <a:r>
              <a:rPr lang="en-US" altLang="en-US" sz="2000" smtClean="0">
                <a:solidFill>
                  <a:schemeClr val="bg1"/>
                </a:solidFill>
                <a:latin typeface="Times New Roman" panose="02020603050405020304" pitchFamily="18" charset="0"/>
                <a:cs typeface="Times New Roman" panose="02020603050405020304" pitchFamily="18" charset="0"/>
              </a:rPr>
              <a:t>O</a:t>
            </a:r>
            <a:r>
              <a:rPr lang="en-US" altLang="en-US" sz="2000" baseline="-25000" smtClean="0">
                <a:solidFill>
                  <a:schemeClr val="bg1"/>
                </a:solidFill>
                <a:latin typeface="Times New Roman" panose="02020603050405020304" pitchFamily="18" charset="0"/>
                <a:cs typeface="Times New Roman" panose="02020603050405020304" pitchFamily="18" charset="0"/>
              </a:rPr>
              <a:t>2</a:t>
            </a:r>
            <a:r>
              <a:rPr lang="en-US" altLang="en-US" sz="2000" smtClean="0">
                <a:solidFill>
                  <a:schemeClr val="bg1"/>
                </a:solidFill>
                <a:latin typeface="Times New Roman" panose="02020603050405020304" pitchFamily="18" charset="0"/>
                <a:cs typeface="Times New Roman" panose="02020603050405020304" pitchFamily="18" charset="0"/>
              </a:rPr>
              <a:t>.</a:t>
            </a:r>
            <a:endParaRPr lang="en-US" altLang="en-US" sz="2000" dirty="0">
              <a:solidFill>
                <a:schemeClr val="bg1"/>
              </a:solidFill>
              <a:latin typeface="Times New Roman" panose="02020603050405020304" pitchFamily="18" charset="0"/>
              <a:cs typeface="Times New Roman" panose="02020603050405020304" pitchFamily="18" charset="0"/>
            </a:endParaRPr>
          </a:p>
          <a:p>
            <a:pPr marL="0" marR="0" lvl="0" indent="360363" algn="l" defTabSz="914400" rtl="0" eaLnBrk="0" fontAlgn="base" latinLnBrk="0" hangingPunct="0">
              <a:lnSpc>
                <a:spcPct val="150000"/>
              </a:lnSpc>
              <a:spcBef>
                <a:spcPct val="0"/>
              </a:spcBef>
              <a:spcAft>
                <a:spcPct val="0"/>
              </a:spcAft>
              <a:buClrTx/>
              <a:buSzTx/>
              <a:buFontTx/>
              <a:buNone/>
              <a:tabLst>
                <a:tab pos="360363" algn="l"/>
                <a:tab pos="720725" algn="l"/>
              </a:tabLst>
            </a:pP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360363" algn="l" defTabSz="914400" rtl="0" eaLnBrk="0" fontAlgn="base" latinLnBrk="0" hangingPunct="0">
              <a:lnSpc>
                <a:spcPct val="150000"/>
              </a:lnSpc>
              <a:spcBef>
                <a:spcPct val="0"/>
              </a:spcBef>
              <a:spcAft>
                <a:spcPct val="0"/>
              </a:spcAft>
              <a:buClrTx/>
              <a:buSzTx/>
              <a:buFontTx/>
              <a:buNone/>
              <a:tabLst>
                <a:tab pos="360363" algn="l"/>
                <a:tab pos="720725" algn="l"/>
              </a:tabLst>
            </a:pP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3" name="Rectangle 3">
            <a:extLst>
              <a:ext uri="{FF2B5EF4-FFF2-40B4-BE49-F238E27FC236}">
                <a16:creationId xmlns="" xmlns:a16="http://schemas.microsoft.com/office/drawing/2014/main" id="{0FBF3660-E6EE-40C0-85E1-8E952A267F97}"/>
              </a:ext>
            </a:extLst>
          </p:cNvPr>
          <p:cNvSpPr>
            <a:spLocks noChangeArrowheads="1"/>
          </p:cNvSpPr>
          <p:nvPr/>
        </p:nvSpPr>
        <p:spPr bwMode="auto">
          <a:xfrm>
            <a:off x="1208383" y="3934096"/>
            <a:ext cx="6582679"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43000" algn="l"/>
              </a:tabLst>
              <a:defRPr>
                <a:solidFill>
                  <a:schemeClr val="tx1"/>
                </a:solidFill>
                <a:latin typeface="Arial" panose="020B0604020202020204" pitchFamily="34" charset="0"/>
              </a:defRPr>
            </a:lvl1pPr>
            <a:lvl2pPr eaLnBrk="0" fontAlgn="base" hangingPunct="0">
              <a:spcBef>
                <a:spcPct val="0"/>
              </a:spcBef>
              <a:spcAft>
                <a:spcPct val="0"/>
              </a:spcAft>
              <a:tabLst>
                <a:tab pos="1143000" algn="l"/>
              </a:tabLst>
              <a:defRPr>
                <a:solidFill>
                  <a:schemeClr val="tx1"/>
                </a:solidFill>
                <a:latin typeface="Arial" panose="020B0604020202020204" pitchFamily="34" charset="0"/>
              </a:defRPr>
            </a:lvl2pPr>
            <a:lvl3pPr eaLnBrk="0" fontAlgn="base" hangingPunct="0">
              <a:spcBef>
                <a:spcPct val="0"/>
              </a:spcBef>
              <a:spcAft>
                <a:spcPct val="0"/>
              </a:spcAft>
              <a:tabLst>
                <a:tab pos="1143000" algn="l"/>
              </a:tabLst>
              <a:defRPr>
                <a:solidFill>
                  <a:schemeClr val="tx1"/>
                </a:solidFill>
                <a:latin typeface="Arial" panose="020B0604020202020204" pitchFamily="34" charset="0"/>
              </a:defRPr>
            </a:lvl3pPr>
            <a:lvl4pPr eaLnBrk="0" fontAlgn="base" hangingPunct="0">
              <a:spcBef>
                <a:spcPct val="0"/>
              </a:spcBef>
              <a:spcAft>
                <a:spcPct val="0"/>
              </a:spcAft>
              <a:tabLst>
                <a:tab pos="1143000" algn="l"/>
              </a:tabLst>
              <a:defRPr>
                <a:solidFill>
                  <a:schemeClr val="tx1"/>
                </a:solidFill>
                <a:latin typeface="Arial" panose="020B0604020202020204" pitchFamily="34" charset="0"/>
              </a:defRPr>
            </a:lvl4pPr>
            <a:lvl5pPr eaLnBrk="0" fontAlgn="base" hangingPunct="0">
              <a:spcBef>
                <a:spcPct val="0"/>
              </a:spcBef>
              <a:spcAft>
                <a:spcPct val="0"/>
              </a:spcAft>
              <a:tabLst>
                <a:tab pos="1143000" algn="l"/>
              </a:tabLst>
              <a:defRPr>
                <a:solidFill>
                  <a:schemeClr val="tx1"/>
                </a:solidFill>
                <a:latin typeface="Arial" panose="020B0604020202020204" pitchFamily="34" charset="0"/>
              </a:defRPr>
            </a:lvl5pPr>
            <a:lvl6pPr eaLnBrk="0" fontAlgn="base" hangingPunct="0">
              <a:spcBef>
                <a:spcPct val="0"/>
              </a:spcBef>
              <a:spcAft>
                <a:spcPct val="0"/>
              </a:spcAft>
              <a:tabLst>
                <a:tab pos="1143000" algn="l"/>
              </a:tabLst>
              <a:defRPr>
                <a:solidFill>
                  <a:schemeClr val="tx1"/>
                </a:solidFill>
                <a:latin typeface="Arial" panose="020B0604020202020204" pitchFamily="34" charset="0"/>
              </a:defRPr>
            </a:lvl6pPr>
            <a:lvl7pPr eaLnBrk="0" fontAlgn="base" hangingPunct="0">
              <a:spcBef>
                <a:spcPct val="0"/>
              </a:spcBef>
              <a:spcAft>
                <a:spcPct val="0"/>
              </a:spcAft>
              <a:tabLst>
                <a:tab pos="1143000" algn="l"/>
              </a:tabLst>
              <a:defRPr>
                <a:solidFill>
                  <a:schemeClr val="tx1"/>
                </a:solidFill>
                <a:latin typeface="Arial" panose="020B0604020202020204" pitchFamily="34" charset="0"/>
              </a:defRPr>
            </a:lvl7pPr>
            <a:lvl8pPr eaLnBrk="0" fontAlgn="base" hangingPunct="0">
              <a:spcBef>
                <a:spcPct val="0"/>
              </a:spcBef>
              <a:spcAft>
                <a:spcPct val="0"/>
              </a:spcAft>
              <a:tabLst>
                <a:tab pos="1143000" algn="l"/>
              </a:tabLst>
              <a:defRPr>
                <a:solidFill>
                  <a:schemeClr val="tx1"/>
                </a:solidFill>
                <a:latin typeface="Arial" panose="020B0604020202020204" pitchFamily="34" charset="0"/>
              </a:defRPr>
            </a:lvl8pPr>
            <a:lvl9pPr eaLnBrk="0" fontAlgn="base" hangingPunct="0">
              <a:spcBef>
                <a:spcPct val="0"/>
              </a:spcBef>
              <a:spcAft>
                <a:spcPct val="0"/>
              </a:spcAft>
              <a:tabLst>
                <a:tab pos="11430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tab pos="1143000" algn="l"/>
              </a:tabLst>
            </a:pPr>
            <a:r>
              <a:rPr lang="en-US" alt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000" b="1"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đòn</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bẩy</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là</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giảm</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lực</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kéo</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hoặc</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đẩy</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vật</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đổi</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lực</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vào</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vật</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1143000" algn="l"/>
              </a:tabLst>
            </a:pPr>
            <a:r>
              <a:rPr lang="en-US" altLang="en-US"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r>
              <a:rPr kumimoji="0" lang="vi-VN" altLang="en-US" sz="20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Đòn</a:t>
            </a:r>
            <a:r>
              <a:rPr kumimoji="0" lang="vi-VN" altLang="en-US"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bẩy</a:t>
            </a:r>
            <a:r>
              <a:rPr kumimoji="0" lang="vi-VN" altLang="en-US"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vi-VN" altLang="en-US" sz="2000" b="0" i="0" u="none" strike="noStrike" cap="none" normalizeH="0" baseline="0" dirty="0" err="1">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kumimoji="0" lang="vi-VN" altLang="en-US" sz="2000" b="1"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tựa</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tới</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lực</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nâng</a:t>
            </a:r>
            <a:r>
              <a:rPr kumimoji="0" lang="en-US" altLang="en-US" sz="20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vật (OO</a:t>
            </a:r>
            <a:r>
              <a:rPr kumimoji="0" lang="en-US" altLang="en-US" sz="2000" b="0" i="0" u="none" strike="noStrike" cap="none" normalizeH="0" baseline="-2500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a:t>
            </a:r>
            <a:r>
              <a:rPr lang="en-US" altLang="en-US" sz="200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000" b="0" i="0" u="none" strike="noStrike" cap="none" normalizeH="0" baseline="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lớn</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hơn</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cách</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từ</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tựa</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tới</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tác</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kumimoji="0" lang="en-US" altLang="en-US" sz="2000" b="0" i="0" u="none" strike="noStrike" cap="none" normalizeH="0" baseline="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000" b="0" i="0" u="none" strike="noStrike" cap="none" normalizeH="0" baseline="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lực (OO</a:t>
            </a:r>
            <a:r>
              <a:rPr kumimoji="0" lang="en-US" altLang="en-US" sz="2000" b="0" i="0" u="none" strike="noStrike" cap="none" normalizeH="0" baseline="-2500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a:t>
            </a:r>
            <a:r>
              <a:rPr kumimoji="0" lang="en-US" altLang="en-US" sz="2000" b="0" i="0" u="none" strike="noStrike" cap="none" normalizeH="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vi-VN" altLang="en-US" sz="2000" b="0" i="0" u="none" strike="noStrike" cap="none" normalizeH="0" baseline="0" smtClean="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2000" b="0" i="0" u="none" strike="noStrike" cap="none" normalizeH="0" baseline="0" dirty="0" err="1">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thì</a:t>
            </a:r>
            <a:r>
              <a:rPr kumimoji="0" lang="vi-VN"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pt-BR" altLang="en-US" sz="2000" b="0" i="0" u="none" strike="noStrike" cap="none" normalizeH="0" baseline="0" dirty="0">
                <a:ln>
                  <a:noFill/>
                </a:ln>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được lợi về lực</a:t>
            </a:r>
            <a:r>
              <a:rPr lang="pt-BR" altLang="en-US" sz="20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000" b="0" i="0" u="none" strike="noStrike" cap="none" normalizeH="0" baseline="0" dirty="0">
              <a:ln>
                <a:noFill/>
              </a:ln>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altLang="en-US" sz="2000" dirty="0">
                <a:solidFill>
                  <a:schemeClr val="bg1"/>
                </a:solidFill>
                <a:latin typeface="Times New Roman" panose="02020603050405020304" pitchFamily="18" charset="0"/>
                <a:cs typeface="Times New Roman" panose="02020603050405020304" pitchFamily="18" charset="0"/>
              </a:rPr>
              <a:t>	 </a:t>
            </a:r>
            <a:r>
              <a:rPr lang="en-US" altLang="en-US" sz="2000" err="1">
                <a:solidFill>
                  <a:schemeClr val="bg1"/>
                </a:solidFill>
                <a:latin typeface="Times New Roman" panose="02020603050405020304" pitchFamily="18" charset="0"/>
                <a:cs typeface="Times New Roman" panose="02020603050405020304" pitchFamily="18" charset="0"/>
              </a:rPr>
              <a:t>Khi</a:t>
            </a:r>
            <a:r>
              <a:rPr lang="en-US" altLang="en-US" sz="2000">
                <a:solidFill>
                  <a:schemeClr val="bg1"/>
                </a:solidFill>
                <a:latin typeface="Times New Roman" panose="02020603050405020304" pitchFamily="18" charset="0"/>
                <a:cs typeface="Times New Roman" panose="02020603050405020304" pitchFamily="18" charset="0"/>
              </a:rPr>
              <a:t> </a:t>
            </a:r>
            <a:r>
              <a:rPr lang="en-US" altLang="en-US" sz="2000" smtClean="0">
                <a:solidFill>
                  <a:schemeClr val="bg1"/>
                </a:solidFill>
                <a:latin typeface="Times New Roman" panose="02020603050405020304" pitchFamily="18" charset="0"/>
                <a:cs typeface="Times New Roman" panose="02020603050405020304" pitchFamily="18" charset="0"/>
              </a:rPr>
              <a:t>OO</a:t>
            </a:r>
            <a:r>
              <a:rPr lang="en-US" altLang="en-US" sz="2000" baseline="-25000" smtClean="0">
                <a:solidFill>
                  <a:schemeClr val="bg1"/>
                </a:solidFill>
                <a:latin typeface="Times New Roman" panose="02020603050405020304" pitchFamily="18" charset="0"/>
                <a:cs typeface="Times New Roman" panose="02020603050405020304" pitchFamily="18" charset="0"/>
              </a:rPr>
              <a:t>2</a:t>
            </a:r>
            <a:r>
              <a:rPr lang="en-US" altLang="en-US" sz="2000" smtClean="0">
                <a:solidFill>
                  <a:schemeClr val="bg1"/>
                </a:solidFill>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&gt; </a:t>
            </a:r>
            <a:r>
              <a:rPr lang="en-US" altLang="en-US" sz="2000" smtClean="0">
                <a:solidFill>
                  <a:schemeClr val="bg1"/>
                </a:solidFill>
                <a:latin typeface="Times New Roman" panose="02020603050405020304" pitchFamily="18" charset="0"/>
                <a:cs typeface="Times New Roman" panose="02020603050405020304" pitchFamily="18" charset="0"/>
              </a:rPr>
              <a:t>OO</a:t>
            </a:r>
            <a:r>
              <a:rPr lang="en-US" altLang="en-US" sz="2000" baseline="-25000" smtClean="0">
                <a:solidFill>
                  <a:schemeClr val="bg1"/>
                </a:solidFill>
                <a:latin typeface="Times New Roman" panose="02020603050405020304" pitchFamily="18" charset="0"/>
                <a:cs typeface="Times New Roman" panose="02020603050405020304" pitchFamily="18" charset="0"/>
              </a:rPr>
              <a:t>1</a:t>
            </a:r>
            <a:r>
              <a:rPr lang="en-US" altLang="en-US" sz="2000" smtClean="0">
                <a:solidFill>
                  <a:schemeClr val="bg1"/>
                </a:solidFill>
                <a:latin typeface="Times New Roman" panose="02020603050405020304" pitchFamily="18" charset="0"/>
                <a:cs typeface="Times New Roman" panose="02020603050405020304" pitchFamily="18" charset="0"/>
              </a:rPr>
              <a:t> </a:t>
            </a:r>
            <a:r>
              <a:rPr lang="en-US" altLang="en-US" sz="2000" err="1">
                <a:solidFill>
                  <a:schemeClr val="bg1"/>
                </a:solidFill>
                <a:latin typeface="Times New Roman" panose="02020603050405020304" pitchFamily="18" charset="0"/>
                <a:cs typeface="Times New Roman" panose="02020603050405020304" pitchFamily="18" charset="0"/>
              </a:rPr>
              <a:t>thì</a:t>
            </a:r>
            <a:r>
              <a:rPr lang="en-US" altLang="en-US" sz="2000">
                <a:solidFill>
                  <a:schemeClr val="bg1"/>
                </a:solidFill>
                <a:latin typeface="Times New Roman" panose="02020603050405020304" pitchFamily="18" charset="0"/>
                <a:cs typeface="Times New Roman" panose="02020603050405020304" pitchFamily="18" charset="0"/>
              </a:rPr>
              <a:t> </a:t>
            </a:r>
            <a:r>
              <a:rPr lang="en-US" altLang="en-US" sz="2000" smtClean="0">
                <a:solidFill>
                  <a:schemeClr val="bg1"/>
                </a:solidFill>
                <a:latin typeface="Times New Roman" panose="02020603050405020304" pitchFamily="18" charset="0"/>
                <a:cs typeface="Times New Roman" panose="02020603050405020304" pitchFamily="18" charset="0"/>
              </a:rPr>
              <a:t>F</a:t>
            </a:r>
            <a:r>
              <a:rPr lang="en-US" altLang="en-US" sz="2000" baseline="-25000" smtClean="0">
                <a:solidFill>
                  <a:schemeClr val="bg1"/>
                </a:solidFill>
                <a:latin typeface="Times New Roman" panose="02020603050405020304" pitchFamily="18" charset="0"/>
                <a:cs typeface="Times New Roman" panose="02020603050405020304" pitchFamily="18" charset="0"/>
              </a:rPr>
              <a:t>2</a:t>
            </a:r>
            <a:r>
              <a:rPr lang="en-US" altLang="en-US" sz="2000" smtClean="0">
                <a:solidFill>
                  <a:schemeClr val="bg1"/>
                </a:solidFill>
                <a:latin typeface="Times New Roman" panose="02020603050405020304" pitchFamily="18" charset="0"/>
                <a:cs typeface="Times New Roman" panose="02020603050405020304" pitchFamily="18" charset="0"/>
              </a:rPr>
              <a:t> </a:t>
            </a:r>
            <a:r>
              <a:rPr lang="en-US" altLang="en-US" sz="2000">
                <a:solidFill>
                  <a:schemeClr val="bg1"/>
                </a:solidFill>
                <a:latin typeface="Times New Roman" panose="02020603050405020304" pitchFamily="18" charset="0"/>
                <a:cs typeface="Times New Roman" panose="02020603050405020304" pitchFamily="18" charset="0"/>
              </a:rPr>
              <a:t>&lt; </a:t>
            </a:r>
            <a:r>
              <a:rPr lang="en-US" altLang="en-US" sz="2000" smtClean="0">
                <a:solidFill>
                  <a:schemeClr val="bg1"/>
                </a:solidFill>
                <a:latin typeface="Times New Roman" panose="02020603050405020304" pitchFamily="18" charset="0"/>
                <a:cs typeface="Times New Roman" panose="02020603050405020304" pitchFamily="18" charset="0"/>
              </a:rPr>
              <a:t>F</a:t>
            </a:r>
            <a:r>
              <a:rPr lang="en-US" altLang="en-US" sz="2000" baseline="-25000" smtClean="0">
                <a:solidFill>
                  <a:schemeClr val="bg1"/>
                </a:solidFill>
                <a:latin typeface="Times New Roman" panose="02020603050405020304" pitchFamily="18" charset="0"/>
                <a:cs typeface="Times New Roman" panose="02020603050405020304" pitchFamily="18" charset="0"/>
              </a:rPr>
              <a:t>1</a:t>
            </a:r>
            <a:endParaRPr lang="en-US" altLang="en-US" sz="2000" dirty="0">
              <a:solidFill>
                <a:schemeClr val="bg1"/>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1143000" algn="l"/>
              </a:tabLst>
            </a:pPr>
            <a:endParaRPr kumimoji="0" lang="en-US" altLang="en-US" sz="2000" b="0" i="0" u="none" strike="noStrike" cap="none" normalizeH="0" baseline="0" dirty="0">
              <a:ln>
                <a:noFill/>
              </a:ln>
              <a:solidFill>
                <a:schemeClr val="bg1"/>
              </a:solidFill>
              <a:effectLst/>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0AE5563F-9B86-47C8-9C1C-0C178A5F9C7E}"/>
              </a:ext>
            </a:extLst>
          </p:cNvPr>
          <p:cNvSpPr txBox="1"/>
          <p:nvPr/>
        </p:nvSpPr>
        <p:spPr>
          <a:xfrm>
            <a:off x="4993741" y="1882012"/>
            <a:ext cx="1737360"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Trả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lời</a:t>
            </a:r>
            <a:endParaRPr lang="en-US" sz="2000" dirty="0">
              <a:solidFill>
                <a:srgbClr val="FF0000"/>
              </a:solidFill>
              <a:latin typeface="Times New Roman" panose="02020603050405020304" pitchFamily="18" charset="0"/>
              <a:cs typeface="Times New Roman" panose="02020603050405020304" pitchFamily="18" charset="0"/>
            </a:endParaRPr>
          </a:p>
        </p:txBody>
      </p:sp>
      <p:grpSp>
        <p:nvGrpSpPr>
          <p:cNvPr id="18" name="Group 17">
            <a:extLst>
              <a:ext uri="{FF2B5EF4-FFF2-40B4-BE49-F238E27FC236}">
                <a16:creationId xmlns="" xmlns:a16="http://schemas.microsoft.com/office/drawing/2014/main" id="{D715FF3F-13C0-4B3B-8920-AB43F7D8C4C0}"/>
              </a:ext>
            </a:extLst>
          </p:cNvPr>
          <p:cNvGrpSpPr/>
          <p:nvPr/>
        </p:nvGrpSpPr>
        <p:grpSpPr>
          <a:xfrm>
            <a:off x="7960110" y="2632853"/>
            <a:ext cx="3810000" cy="2673350"/>
            <a:chOff x="7390911" y="2651760"/>
            <a:chExt cx="3810000" cy="2673350"/>
          </a:xfrm>
        </p:grpSpPr>
        <p:pic>
          <p:nvPicPr>
            <p:cNvPr id="7" name="Picture 6" descr="A picture containing object, clock&#10;&#10;Description automatically generated">
              <a:extLst>
                <a:ext uri="{FF2B5EF4-FFF2-40B4-BE49-F238E27FC236}">
                  <a16:creationId xmlns="" xmlns:a16="http://schemas.microsoft.com/office/drawing/2014/main" id="{A4A7711C-B66E-43F0-A3CA-70BB6964B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0911" y="2651760"/>
              <a:ext cx="3810000" cy="2673350"/>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Oval 16">
              <a:extLst>
                <a:ext uri="{FF2B5EF4-FFF2-40B4-BE49-F238E27FC236}">
                  <a16:creationId xmlns="" xmlns:a16="http://schemas.microsoft.com/office/drawing/2014/main" id="{E6DEB1BB-54BA-44AE-946D-3088AC24AC80}"/>
                </a:ext>
              </a:extLst>
            </p:cNvPr>
            <p:cNvSpPr/>
            <p:nvPr/>
          </p:nvSpPr>
          <p:spPr>
            <a:xfrm>
              <a:off x="9785553" y="4099285"/>
              <a:ext cx="125361" cy="1758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a14="http://schemas.microsoft.com/office/drawing/2010/main" Requires="a14">
          <p:sp>
            <p:nvSpPr>
              <p:cNvPr id="13" name="TextBox 12">
                <a:extLst>
                  <a:ext uri="{FF2B5EF4-FFF2-40B4-BE49-F238E27FC236}">
                    <a16:creationId xmlns="" xmlns:a16="http://schemas.microsoft.com/office/drawing/2014/main" id="{0D0FBEA8-536B-437D-A0C4-998B8EAEDE16}"/>
                  </a:ext>
                </a:extLst>
              </p:cNvPr>
              <p:cNvSpPr txBox="1"/>
              <p:nvPr/>
            </p:nvSpPr>
            <p:spPr>
              <a:xfrm>
                <a:off x="8609791" y="3443953"/>
                <a:ext cx="258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oMath>
                  </m:oMathPara>
                </a14:m>
                <a:endParaRPr lang="en-US" dirty="0"/>
              </a:p>
            </p:txBody>
          </p:sp>
        </mc:Choice>
        <mc:Fallback>
          <p:sp>
            <p:nvSpPr>
              <p:cNvPr id="13" name="TextBox 12">
                <a:extLst>
                  <a:ext uri="{FF2B5EF4-FFF2-40B4-BE49-F238E27FC236}">
                    <a16:creationId xmlns="" xmlns:a16="http://schemas.microsoft.com/office/drawing/2014/main" xmlns:a14="http://schemas.microsoft.com/office/drawing/2010/main" id="{0D0FBEA8-536B-437D-A0C4-998B8EAEDE16}"/>
                  </a:ext>
                </a:extLst>
              </p:cNvPr>
              <p:cNvSpPr txBox="1">
                <a:spLocks noRot="1" noChangeAspect="1" noMove="1" noResize="1" noEditPoints="1" noAdjustHandles="1" noChangeArrowheads="1" noChangeShapeType="1" noTextEdit="1"/>
              </p:cNvSpPr>
              <p:nvPr/>
            </p:nvSpPr>
            <p:spPr>
              <a:xfrm>
                <a:off x="8609791" y="3443953"/>
                <a:ext cx="258097" cy="369332"/>
              </a:xfrm>
              <a:prstGeom prst="rect">
                <a:avLst/>
              </a:prstGeom>
              <a:blipFill rotWithShape="0">
                <a:blip r:embed="rId5"/>
                <a:stretch>
                  <a:fillRect r="-3953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a:extLst>
                  <a:ext uri="{FF2B5EF4-FFF2-40B4-BE49-F238E27FC236}">
                    <a16:creationId xmlns="" xmlns:a16="http://schemas.microsoft.com/office/drawing/2014/main" id="{BB332769-3B05-44C9-B08D-EA3F616BE1A6}"/>
                  </a:ext>
                </a:extLst>
              </p:cNvPr>
              <p:cNvSpPr txBox="1"/>
              <p:nvPr/>
            </p:nvSpPr>
            <p:spPr>
              <a:xfrm>
                <a:off x="10851299" y="4485304"/>
                <a:ext cx="25809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m:oMathPara>
                </a14:m>
                <a:endParaRPr lang="en-US" dirty="0"/>
              </a:p>
            </p:txBody>
          </p:sp>
        </mc:Choice>
        <mc:Fallback>
          <p:sp>
            <p:nvSpPr>
              <p:cNvPr id="14" name="TextBox 13">
                <a:extLst>
                  <a:ext uri="{FF2B5EF4-FFF2-40B4-BE49-F238E27FC236}">
                    <a16:creationId xmlns="" xmlns:a16="http://schemas.microsoft.com/office/drawing/2014/main" xmlns:a14="http://schemas.microsoft.com/office/drawing/2010/main" id="{BB332769-3B05-44C9-B08D-EA3F616BE1A6}"/>
                  </a:ext>
                </a:extLst>
              </p:cNvPr>
              <p:cNvSpPr txBox="1">
                <a:spLocks noRot="1" noChangeAspect="1" noMove="1" noResize="1" noEditPoints="1" noAdjustHandles="1" noChangeArrowheads="1" noChangeShapeType="1" noTextEdit="1"/>
              </p:cNvSpPr>
              <p:nvPr/>
            </p:nvSpPr>
            <p:spPr>
              <a:xfrm>
                <a:off x="10851299" y="4485304"/>
                <a:ext cx="258097" cy="369332"/>
              </a:xfrm>
              <a:prstGeom prst="rect">
                <a:avLst/>
              </a:prstGeom>
              <a:blipFill rotWithShape="0">
                <a:blip r:embed="rId6"/>
                <a:stretch>
                  <a:fillRect r="-40476"/>
                </a:stretch>
              </a:blipFill>
            </p:spPr>
            <p:txBody>
              <a:bodyPr/>
              <a:lstStyle/>
              <a:p>
                <a:r>
                  <a:rPr lang="en-US">
                    <a:noFill/>
                  </a:rPr>
                  <a:t> </a:t>
                </a:r>
              </a:p>
            </p:txBody>
          </p:sp>
        </mc:Fallback>
      </mc:AlternateContent>
      <p:sp>
        <p:nvSpPr>
          <p:cNvPr id="15" name="TextBox 14">
            <a:extLst>
              <a:ext uri="{FF2B5EF4-FFF2-40B4-BE49-F238E27FC236}">
                <a16:creationId xmlns="" xmlns:a16="http://schemas.microsoft.com/office/drawing/2014/main" id="{CF70707B-B5A3-4AFD-B130-287958C6C49B}"/>
              </a:ext>
            </a:extLst>
          </p:cNvPr>
          <p:cNvSpPr txBox="1"/>
          <p:nvPr/>
        </p:nvSpPr>
        <p:spPr>
          <a:xfrm>
            <a:off x="10222016" y="4029445"/>
            <a:ext cx="258097" cy="369332"/>
          </a:xfrm>
          <a:prstGeom prst="rect">
            <a:avLst/>
          </a:prstGeom>
          <a:noFill/>
        </p:spPr>
        <p:txBody>
          <a:bodyPr wrap="square" rtlCol="0">
            <a:spAutoFit/>
          </a:bodyPr>
          <a:lstStyle/>
          <a:p>
            <a:r>
              <a:rPr lang="en-US" i="1" dirty="0">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206681317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barn(inVertical)">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arn(inVertical)">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Mind map leaf">
            <a:extLst>
              <a:ext uri="{FF2B5EF4-FFF2-40B4-BE49-F238E27FC236}">
                <a16:creationId xmlns="" xmlns:a16="http://schemas.microsoft.com/office/drawing/2014/main" id="{B636DF59-B517-4FFB-ACD1-76F92B109FE4}"/>
              </a:ext>
            </a:extLst>
          </p:cNvPr>
          <p:cNvSpPr/>
          <p:nvPr/>
        </p:nvSpPr>
        <p:spPr>
          <a:xfrm rot="4415121">
            <a:off x="7405185" y="2129929"/>
            <a:ext cx="1737359" cy="1460974"/>
          </a:xfrm>
          <a:custGeom>
            <a:avLst/>
            <a:gdLst/>
            <a:ahLst/>
            <a:cxnLst/>
            <a:rect l="0" t="0" r="0" b="0"/>
            <a:pathLst>
              <a:path w="996976" h="749019">
                <a:moveTo>
                  <a:pt x="-86173" y="0"/>
                </a:moveTo>
                <a:lnTo>
                  <a:pt x="86173" y="0"/>
                </a:lnTo>
                <a:cubicBezTo>
                  <a:pt x="86173" y="0"/>
                  <a:pt x="216734" y="57960"/>
                  <a:pt x="308846" y="189484"/>
                </a:cubicBezTo>
                <a:cubicBezTo>
                  <a:pt x="346366" y="243056"/>
                  <a:pt x="443981" y="402388"/>
                  <a:pt x="536416" y="512721"/>
                </a:cubicBezTo>
                <a:cubicBezTo>
                  <a:pt x="614848" y="606338"/>
                  <a:pt x="711007" y="660345"/>
                  <a:pt x="785660" y="691059"/>
                </a:cubicBezTo>
                <a:cubicBezTo>
                  <a:pt x="850681" y="717810"/>
                  <a:pt x="996976" y="749019"/>
                  <a:pt x="996976" y="749019"/>
                </a:cubicBezTo>
                <a:cubicBezTo>
                  <a:pt x="996976" y="749019"/>
                  <a:pt x="726059" y="740102"/>
                  <a:pt x="563508" y="619724"/>
                </a:cubicBezTo>
                <a:cubicBezTo>
                  <a:pt x="364598" y="472420"/>
                  <a:pt x="325101" y="358905"/>
                  <a:pt x="135459" y="196172"/>
                </a:cubicBezTo>
                <a:cubicBezTo>
                  <a:pt x="-18827" y="63777"/>
                  <a:pt x="-86173" y="0"/>
                  <a:pt x="-86173" y="0"/>
                </a:cubicBezTo>
                <a:close/>
              </a:path>
            </a:pathLst>
          </a:custGeom>
          <a:solidFill>
            <a:schemeClr val="accent6">
              <a:lumMod val="75000"/>
            </a:schemeClr>
          </a:solidFill>
          <a:ln w="7600" cap="flat">
            <a:solidFill>
              <a:schemeClr val="bg1"/>
            </a:solidFill>
            <a:bevel/>
          </a:ln>
        </p:spPr>
      </p:sp>
      <p:sp>
        <p:nvSpPr>
          <p:cNvPr id="26" name="Mind map leaf">
            <a:extLst>
              <a:ext uri="{FF2B5EF4-FFF2-40B4-BE49-F238E27FC236}">
                <a16:creationId xmlns="" xmlns:a16="http://schemas.microsoft.com/office/drawing/2014/main" id="{8A823248-CD9A-4C21-ABCD-EBBCD60DAFCD}"/>
              </a:ext>
            </a:extLst>
          </p:cNvPr>
          <p:cNvSpPr/>
          <p:nvPr/>
        </p:nvSpPr>
        <p:spPr>
          <a:xfrm rot="5691992" flipV="1">
            <a:off x="9131431" y="2071265"/>
            <a:ext cx="1737359" cy="1420288"/>
          </a:xfrm>
          <a:custGeom>
            <a:avLst/>
            <a:gdLst/>
            <a:ahLst/>
            <a:cxnLst/>
            <a:rect l="0" t="0" r="0" b="0"/>
            <a:pathLst>
              <a:path w="996976" h="749019">
                <a:moveTo>
                  <a:pt x="-86173" y="0"/>
                </a:moveTo>
                <a:lnTo>
                  <a:pt x="86173" y="0"/>
                </a:lnTo>
                <a:cubicBezTo>
                  <a:pt x="86173" y="0"/>
                  <a:pt x="216734" y="57960"/>
                  <a:pt x="308846" y="189484"/>
                </a:cubicBezTo>
                <a:cubicBezTo>
                  <a:pt x="346366" y="243056"/>
                  <a:pt x="443981" y="402388"/>
                  <a:pt x="536416" y="512721"/>
                </a:cubicBezTo>
                <a:cubicBezTo>
                  <a:pt x="614848" y="606338"/>
                  <a:pt x="711007" y="660345"/>
                  <a:pt x="785660" y="691059"/>
                </a:cubicBezTo>
                <a:cubicBezTo>
                  <a:pt x="850681" y="717810"/>
                  <a:pt x="996976" y="749019"/>
                  <a:pt x="996976" y="749019"/>
                </a:cubicBezTo>
                <a:cubicBezTo>
                  <a:pt x="996976" y="749019"/>
                  <a:pt x="726059" y="740102"/>
                  <a:pt x="563508" y="619724"/>
                </a:cubicBezTo>
                <a:cubicBezTo>
                  <a:pt x="364598" y="472420"/>
                  <a:pt x="325101" y="358905"/>
                  <a:pt x="135459" y="196172"/>
                </a:cubicBezTo>
                <a:cubicBezTo>
                  <a:pt x="-18827" y="63777"/>
                  <a:pt x="-86173" y="0"/>
                  <a:pt x="-86173" y="0"/>
                </a:cubicBezTo>
                <a:close/>
              </a:path>
            </a:pathLst>
          </a:custGeom>
          <a:solidFill>
            <a:srgbClr val="00B050"/>
          </a:solidFill>
          <a:ln w="7600" cap="flat">
            <a:solidFill>
              <a:schemeClr val="bg1"/>
            </a:solidFill>
            <a:bevel/>
          </a:ln>
        </p:spPr>
      </p:sp>
      <p:sp>
        <p:nvSpPr>
          <p:cNvPr id="23" name="Mind map leaf">
            <a:extLst>
              <a:ext uri="{FF2B5EF4-FFF2-40B4-BE49-F238E27FC236}">
                <a16:creationId xmlns="" xmlns:a16="http://schemas.microsoft.com/office/drawing/2014/main" id="{3955358B-0254-4E26-925E-EA720D008E8E}"/>
              </a:ext>
            </a:extLst>
          </p:cNvPr>
          <p:cNvSpPr/>
          <p:nvPr/>
        </p:nvSpPr>
        <p:spPr>
          <a:xfrm flipV="1">
            <a:off x="6177709" y="2082980"/>
            <a:ext cx="1737359" cy="1420288"/>
          </a:xfrm>
          <a:custGeom>
            <a:avLst/>
            <a:gdLst/>
            <a:ahLst/>
            <a:cxnLst/>
            <a:rect l="0" t="0" r="0" b="0"/>
            <a:pathLst>
              <a:path w="996976" h="749019">
                <a:moveTo>
                  <a:pt x="-86173" y="0"/>
                </a:moveTo>
                <a:lnTo>
                  <a:pt x="86173" y="0"/>
                </a:lnTo>
                <a:cubicBezTo>
                  <a:pt x="86173" y="0"/>
                  <a:pt x="216734" y="57960"/>
                  <a:pt x="308846" y="189484"/>
                </a:cubicBezTo>
                <a:cubicBezTo>
                  <a:pt x="346366" y="243056"/>
                  <a:pt x="443981" y="402388"/>
                  <a:pt x="536416" y="512721"/>
                </a:cubicBezTo>
                <a:cubicBezTo>
                  <a:pt x="614848" y="606338"/>
                  <a:pt x="711007" y="660345"/>
                  <a:pt x="785660" y="691059"/>
                </a:cubicBezTo>
                <a:cubicBezTo>
                  <a:pt x="850681" y="717810"/>
                  <a:pt x="996976" y="749019"/>
                  <a:pt x="996976" y="749019"/>
                </a:cubicBezTo>
                <a:cubicBezTo>
                  <a:pt x="996976" y="749019"/>
                  <a:pt x="726059" y="740102"/>
                  <a:pt x="563508" y="619724"/>
                </a:cubicBezTo>
                <a:cubicBezTo>
                  <a:pt x="364598" y="472420"/>
                  <a:pt x="325101" y="358905"/>
                  <a:pt x="135459" y="196172"/>
                </a:cubicBezTo>
                <a:cubicBezTo>
                  <a:pt x="-18827" y="63777"/>
                  <a:pt x="-86173" y="0"/>
                  <a:pt x="-86173" y="0"/>
                </a:cubicBezTo>
                <a:close/>
              </a:path>
            </a:pathLst>
          </a:custGeom>
          <a:solidFill>
            <a:srgbClr val="DD7195"/>
          </a:solidFill>
          <a:ln w="7600" cap="flat">
            <a:solidFill>
              <a:schemeClr val="bg1"/>
            </a:solidFill>
            <a:bevel/>
          </a:ln>
        </p:spPr>
      </p:sp>
      <p:sp>
        <p:nvSpPr>
          <p:cNvPr id="25" name="Mind map leaf">
            <a:extLst>
              <a:ext uri="{FF2B5EF4-FFF2-40B4-BE49-F238E27FC236}">
                <a16:creationId xmlns="" xmlns:a16="http://schemas.microsoft.com/office/drawing/2014/main" id="{0C9A6D62-B8FA-44F8-8D64-A4AF278CC7C5}"/>
              </a:ext>
            </a:extLst>
          </p:cNvPr>
          <p:cNvSpPr/>
          <p:nvPr/>
        </p:nvSpPr>
        <p:spPr>
          <a:xfrm rot="15373217" flipH="1" flipV="1">
            <a:off x="1103404" y="2651619"/>
            <a:ext cx="1309156" cy="1420288"/>
          </a:xfrm>
          <a:custGeom>
            <a:avLst/>
            <a:gdLst/>
            <a:ahLst/>
            <a:cxnLst/>
            <a:rect l="0" t="0" r="0" b="0"/>
            <a:pathLst>
              <a:path w="996976" h="749019">
                <a:moveTo>
                  <a:pt x="-86173" y="0"/>
                </a:moveTo>
                <a:lnTo>
                  <a:pt x="86173" y="0"/>
                </a:lnTo>
                <a:cubicBezTo>
                  <a:pt x="86173" y="0"/>
                  <a:pt x="216734" y="57960"/>
                  <a:pt x="308846" y="189484"/>
                </a:cubicBezTo>
                <a:cubicBezTo>
                  <a:pt x="346366" y="243056"/>
                  <a:pt x="443981" y="402388"/>
                  <a:pt x="536416" y="512721"/>
                </a:cubicBezTo>
                <a:cubicBezTo>
                  <a:pt x="614848" y="606338"/>
                  <a:pt x="711007" y="660345"/>
                  <a:pt x="785660" y="691059"/>
                </a:cubicBezTo>
                <a:cubicBezTo>
                  <a:pt x="850681" y="717810"/>
                  <a:pt x="996976" y="749019"/>
                  <a:pt x="996976" y="749019"/>
                </a:cubicBezTo>
                <a:cubicBezTo>
                  <a:pt x="996976" y="749019"/>
                  <a:pt x="726059" y="740102"/>
                  <a:pt x="563508" y="619724"/>
                </a:cubicBezTo>
                <a:cubicBezTo>
                  <a:pt x="364598" y="472420"/>
                  <a:pt x="325101" y="358905"/>
                  <a:pt x="135459" y="196172"/>
                </a:cubicBezTo>
                <a:cubicBezTo>
                  <a:pt x="-18827" y="63777"/>
                  <a:pt x="-86173" y="0"/>
                  <a:pt x="-86173" y="0"/>
                </a:cubicBezTo>
                <a:close/>
              </a:path>
            </a:pathLst>
          </a:custGeom>
          <a:solidFill>
            <a:schemeClr val="accent6">
              <a:lumMod val="75000"/>
            </a:schemeClr>
          </a:solidFill>
          <a:ln w="7600" cap="flat">
            <a:solidFill>
              <a:schemeClr val="bg1"/>
            </a:solidFill>
            <a:bevel/>
          </a:ln>
        </p:spPr>
      </p:sp>
      <p:sp>
        <p:nvSpPr>
          <p:cNvPr id="24" name="Mind map leaf">
            <a:extLst>
              <a:ext uri="{FF2B5EF4-FFF2-40B4-BE49-F238E27FC236}">
                <a16:creationId xmlns="" xmlns:a16="http://schemas.microsoft.com/office/drawing/2014/main" id="{D2519BDB-EC39-4B8A-9312-8C735882C69D}"/>
              </a:ext>
            </a:extLst>
          </p:cNvPr>
          <p:cNvSpPr/>
          <p:nvPr/>
        </p:nvSpPr>
        <p:spPr>
          <a:xfrm rot="5704302" flipV="1">
            <a:off x="2539896" y="2599844"/>
            <a:ext cx="1737359" cy="1420288"/>
          </a:xfrm>
          <a:custGeom>
            <a:avLst/>
            <a:gdLst/>
            <a:ahLst/>
            <a:cxnLst/>
            <a:rect l="0" t="0" r="0" b="0"/>
            <a:pathLst>
              <a:path w="996976" h="749019">
                <a:moveTo>
                  <a:pt x="-86173" y="0"/>
                </a:moveTo>
                <a:lnTo>
                  <a:pt x="86173" y="0"/>
                </a:lnTo>
                <a:cubicBezTo>
                  <a:pt x="86173" y="0"/>
                  <a:pt x="216734" y="57960"/>
                  <a:pt x="308846" y="189484"/>
                </a:cubicBezTo>
                <a:cubicBezTo>
                  <a:pt x="346366" y="243056"/>
                  <a:pt x="443981" y="402388"/>
                  <a:pt x="536416" y="512721"/>
                </a:cubicBezTo>
                <a:cubicBezTo>
                  <a:pt x="614848" y="606338"/>
                  <a:pt x="711007" y="660345"/>
                  <a:pt x="785660" y="691059"/>
                </a:cubicBezTo>
                <a:cubicBezTo>
                  <a:pt x="850681" y="717810"/>
                  <a:pt x="996976" y="749019"/>
                  <a:pt x="996976" y="749019"/>
                </a:cubicBezTo>
                <a:cubicBezTo>
                  <a:pt x="996976" y="749019"/>
                  <a:pt x="726059" y="740102"/>
                  <a:pt x="563508" y="619724"/>
                </a:cubicBezTo>
                <a:cubicBezTo>
                  <a:pt x="364598" y="472420"/>
                  <a:pt x="325101" y="358905"/>
                  <a:pt x="135459" y="196172"/>
                </a:cubicBezTo>
                <a:cubicBezTo>
                  <a:pt x="-18827" y="63777"/>
                  <a:pt x="-86173" y="0"/>
                  <a:pt x="-86173" y="0"/>
                </a:cubicBezTo>
                <a:close/>
              </a:path>
            </a:pathLst>
          </a:custGeom>
          <a:solidFill>
            <a:srgbClr val="00B050"/>
          </a:solidFill>
          <a:ln w="7600" cap="flat">
            <a:solidFill>
              <a:schemeClr val="bg1"/>
            </a:solidFill>
            <a:bevel/>
          </a:ln>
        </p:spPr>
      </p:sp>
      <p:sp>
        <p:nvSpPr>
          <p:cNvPr id="19" name="Mind map leaf">
            <a:extLst>
              <a:ext uri="{FF2B5EF4-FFF2-40B4-BE49-F238E27FC236}">
                <a16:creationId xmlns="" xmlns:a16="http://schemas.microsoft.com/office/drawing/2014/main" id="{582FA52F-4673-4B96-9657-37DB9F869DC2}"/>
              </a:ext>
            </a:extLst>
          </p:cNvPr>
          <p:cNvSpPr/>
          <p:nvPr/>
        </p:nvSpPr>
        <p:spPr>
          <a:xfrm rot="21101187" flipH="1" flipV="1">
            <a:off x="3516812" y="2309870"/>
            <a:ext cx="1406422" cy="1410555"/>
          </a:xfrm>
          <a:custGeom>
            <a:avLst/>
            <a:gdLst/>
            <a:ahLst/>
            <a:cxnLst/>
            <a:rect l="0" t="0" r="0" b="0"/>
            <a:pathLst>
              <a:path w="996976" h="749019">
                <a:moveTo>
                  <a:pt x="-86173" y="0"/>
                </a:moveTo>
                <a:lnTo>
                  <a:pt x="86173" y="0"/>
                </a:lnTo>
                <a:cubicBezTo>
                  <a:pt x="86173" y="0"/>
                  <a:pt x="216734" y="57960"/>
                  <a:pt x="308846" y="189484"/>
                </a:cubicBezTo>
                <a:cubicBezTo>
                  <a:pt x="346366" y="243056"/>
                  <a:pt x="443981" y="402388"/>
                  <a:pt x="536416" y="512721"/>
                </a:cubicBezTo>
                <a:cubicBezTo>
                  <a:pt x="614848" y="606338"/>
                  <a:pt x="711007" y="660345"/>
                  <a:pt x="785660" y="691059"/>
                </a:cubicBezTo>
                <a:cubicBezTo>
                  <a:pt x="850681" y="717810"/>
                  <a:pt x="996976" y="749019"/>
                  <a:pt x="996976" y="749019"/>
                </a:cubicBezTo>
                <a:cubicBezTo>
                  <a:pt x="996976" y="749019"/>
                  <a:pt x="726059" y="740102"/>
                  <a:pt x="563508" y="619724"/>
                </a:cubicBezTo>
                <a:cubicBezTo>
                  <a:pt x="364598" y="472420"/>
                  <a:pt x="325101" y="358905"/>
                  <a:pt x="135459" y="196172"/>
                </a:cubicBezTo>
                <a:cubicBezTo>
                  <a:pt x="-18827" y="63777"/>
                  <a:pt x="-86173" y="0"/>
                  <a:pt x="-86173" y="0"/>
                </a:cubicBezTo>
                <a:close/>
              </a:path>
            </a:pathLst>
          </a:custGeom>
          <a:solidFill>
            <a:srgbClr val="DD7195"/>
          </a:solidFill>
          <a:ln w="7600" cap="flat">
            <a:solidFill>
              <a:schemeClr val="bg1"/>
            </a:solidFill>
            <a:bevel/>
          </a:ln>
        </p:spPr>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 y="21336"/>
            <a:ext cx="932408" cy="932408"/>
          </a:xfrm>
          <a:prstGeom prst="rect">
            <a:avLst/>
          </a:prstGeom>
        </p:spPr>
      </p:pic>
      <p:sp>
        <p:nvSpPr>
          <p:cNvPr id="6" name="Rectangle 5">
            <a:extLst>
              <a:ext uri="{FF2B5EF4-FFF2-40B4-BE49-F238E27FC236}">
                <a16:creationId xmlns="" xmlns:a16="http://schemas.microsoft.com/office/drawing/2014/main" id="{182E789F-FCAE-4BF5-990F-A087801813CA}"/>
              </a:ext>
            </a:extLst>
          </p:cNvPr>
          <p:cNvSpPr/>
          <p:nvPr/>
        </p:nvSpPr>
        <p:spPr>
          <a:xfrm>
            <a:off x="3240194" y="32566"/>
            <a:ext cx="5422446" cy="400110"/>
          </a:xfrm>
          <a:prstGeom prst="rect">
            <a:avLst/>
          </a:prstGeom>
        </p:spPr>
        <p:txBody>
          <a:bodyPr wrap="none">
            <a:spAutoFit/>
          </a:bodyPr>
          <a:lstStyle/>
          <a:p>
            <a:r>
              <a:rPr lang="vi-VN" sz="2000" b="1" dirty="0">
                <a:solidFill>
                  <a:prstClr val="white"/>
                </a:solidFill>
                <a:latin typeface="Times New Roman" panose="02020603050405020304" pitchFamily="18" charset="0"/>
                <a:cs typeface="Times New Roman" panose="02020603050405020304" pitchFamily="18" charset="0"/>
              </a:rPr>
              <a:t>  </a:t>
            </a:r>
            <a:r>
              <a:rPr lang="en-US" sz="2000" b="1" dirty="0">
                <a:solidFill>
                  <a:prstClr val="white"/>
                </a:solidFill>
                <a:latin typeface="Times New Roman" panose="02020603050405020304" pitchFamily="18" charset="0"/>
                <a:cs typeface="Times New Roman" panose="02020603050405020304" pitchFamily="18" charset="0"/>
              </a:rPr>
              <a:t>HỌC TRỰC TUYẾN – CHỦ ĐỀ 4 – VẬT LÍ 6</a:t>
            </a:r>
          </a:p>
        </p:txBody>
      </p:sp>
      <p:sp>
        <p:nvSpPr>
          <p:cNvPr id="11" name="Title 6">
            <a:extLst>
              <a:ext uri="{FF2B5EF4-FFF2-40B4-BE49-F238E27FC236}">
                <a16:creationId xmlns="" xmlns:a16="http://schemas.microsoft.com/office/drawing/2014/main" id="{F96D8602-B179-4BCD-B85D-41DFAF163B40}"/>
              </a:ext>
            </a:extLst>
          </p:cNvPr>
          <p:cNvSpPr txBox="1">
            <a:spLocks/>
          </p:cNvSpPr>
          <p:nvPr/>
        </p:nvSpPr>
        <p:spPr>
          <a:xfrm>
            <a:off x="520505" y="745588"/>
            <a:ext cx="2433710" cy="73152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b="1" dirty="0">
                <a:solidFill>
                  <a:srgbClr val="FFFF00"/>
                </a:solidFill>
                <a:latin typeface="Times New Roman" panose="02020603050405020304" pitchFamily="18" charset="0"/>
                <a:cs typeface="Times New Roman" panose="02020603050405020304" pitchFamily="18" charset="0"/>
              </a:rPr>
              <a:t>A. LÝ THUYẾT</a:t>
            </a:r>
            <a:endParaRPr lang="en-US" sz="2000" dirty="0"/>
          </a:p>
        </p:txBody>
      </p:sp>
      <p:sp>
        <p:nvSpPr>
          <p:cNvPr id="12" name="Content Placeholder 7">
            <a:extLst>
              <a:ext uri="{FF2B5EF4-FFF2-40B4-BE49-F238E27FC236}">
                <a16:creationId xmlns="" xmlns:a16="http://schemas.microsoft.com/office/drawing/2014/main" id="{B3A4C565-F6C8-4B24-925F-542C01413405}"/>
              </a:ext>
            </a:extLst>
          </p:cNvPr>
          <p:cNvSpPr txBox="1">
            <a:spLocks/>
          </p:cNvSpPr>
          <p:nvPr/>
        </p:nvSpPr>
        <p:spPr>
          <a:xfrm>
            <a:off x="1131276" y="1306823"/>
            <a:ext cx="10494499" cy="7315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2000" b="1" dirty="0" err="1">
                <a:solidFill>
                  <a:srgbClr val="00B0F0"/>
                </a:solidFill>
                <a:latin typeface="Times New Roman" pitchFamily="18" charset="0"/>
                <a:cs typeface="Times New Roman" pitchFamily="18" charset="0"/>
              </a:rPr>
              <a:t>Câu</a:t>
            </a:r>
            <a:r>
              <a:rPr lang="en-US" sz="2000" b="1" dirty="0">
                <a:solidFill>
                  <a:srgbClr val="00B0F0"/>
                </a:solidFill>
                <a:latin typeface="Times New Roman" pitchFamily="18" charset="0"/>
                <a:cs typeface="Times New Roman" pitchFamily="18" charset="0"/>
              </a:rPr>
              <a:t> 4</a:t>
            </a:r>
            <a:r>
              <a:rPr lang="en-US" sz="2000" dirty="0">
                <a:solidFill>
                  <a:srgbClr val="00B0F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Nêu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cấu</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tạo</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của</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ròng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rọc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Dùng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ròng</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rọc</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có</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lợi</a:t>
            </a:r>
            <a:r>
              <a:rPr lang="en-US" sz="2000" i="1" dirty="0">
                <a:solidFill>
                  <a:srgbClr val="FFFF00"/>
                </a:solidFill>
                <a:latin typeface="Times New Roman" pitchFamily="18" charset="0"/>
                <a:cs typeface="Times New Roman" pitchFamily="18" charset="0"/>
              </a:rPr>
              <a:t> </a:t>
            </a:r>
            <a:r>
              <a:rPr lang="en-US" sz="2000" i="1" dirty="0" err="1">
                <a:solidFill>
                  <a:srgbClr val="FFFF00"/>
                </a:solidFill>
                <a:latin typeface="Times New Roman" pitchFamily="18" charset="0"/>
                <a:cs typeface="Times New Roman" pitchFamily="18" charset="0"/>
              </a:rPr>
              <a:t>gì</a:t>
            </a:r>
            <a:r>
              <a:rPr lang="en-US" sz="2000" i="1" dirty="0">
                <a:solidFill>
                  <a:srgbClr val="FFFF00"/>
                </a:solidFill>
                <a:latin typeface="Times New Roman" pitchFamily="18" charset="0"/>
                <a:cs typeface="Times New Roman" pitchFamily="18" charset="0"/>
              </a:rPr>
              <a:t>?</a:t>
            </a:r>
          </a:p>
          <a:p>
            <a:pPr>
              <a:buFont typeface="Arial" pitchFamily="34" charset="0"/>
              <a:buNone/>
            </a:pPr>
            <a:endParaRPr lang="en-US" sz="2000" dirty="0">
              <a:latin typeface="Times New Roman" pitchFamily="18" charset="0"/>
              <a:cs typeface="Times New Roman" pitchFamily="18" charset="0"/>
            </a:endParaRPr>
          </a:p>
        </p:txBody>
      </p:sp>
      <p:pic>
        <p:nvPicPr>
          <p:cNvPr id="2" name="Picture 1">
            <a:extLst>
              <a:ext uri="{FF2B5EF4-FFF2-40B4-BE49-F238E27FC236}">
                <a16:creationId xmlns="" xmlns:a16="http://schemas.microsoft.com/office/drawing/2014/main" id="{14CEB882-9FF2-4F68-94FE-6599127BAA0D}"/>
              </a:ext>
            </a:extLst>
          </p:cNvPr>
          <p:cNvPicPr>
            <a:picLocks noChangeAspect="1"/>
          </p:cNvPicPr>
          <p:nvPr/>
        </p:nvPicPr>
        <p:blipFill rotWithShape="1">
          <a:blip r:embed="rId4"/>
          <a:srcRect l="45315" r="8763"/>
          <a:stretch/>
        </p:blipFill>
        <p:spPr>
          <a:xfrm>
            <a:off x="8774083" y="2919903"/>
            <a:ext cx="1101245" cy="2003075"/>
          </a:xfrm>
          <a:prstGeom prst="rect">
            <a:avLst/>
          </a:prstGeom>
        </p:spPr>
      </p:pic>
      <p:sp>
        <p:nvSpPr>
          <p:cNvPr id="13" name="TextBox 12">
            <a:extLst>
              <a:ext uri="{FF2B5EF4-FFF2-40B4-BE49-F238E27FC236}">
                <a16:creationId xmlns="" xmlns:a16="http://schemas.microsoft.com/office/drawing/2014/main" id="{D53FC3C8-A91C-4B8F-AF1C-4D99163696C7}"/>
              </a:ext>
            </a:extLst>
          </p:cNvPr>
          <p:cNvSpPr txBox="1"/>
          <p:nvPr/>
        </p:nvSpPr>
        <p:spPr>
          <a:xfrm>
            <a:off x="5151120" y="1750997"/>
            <a:ext cx="1737360" cy="400110"/>
          </a:xfrm>
          <a:prstGeom prst="rect">
            <a:avLst/>
          </a:prstGeom>
          <a:noFill/>
        </p:spPr>
        <p:txBody>
          <a:bodyPr wrap="square" rtlCol="0">
            <a:spAutoFit/>
          </a:bodyPr>
          <a:lstStyle/>
          <a:p>
            <a:r>
              <a:rPr lang="en-US" sz="2000" dirty="0" err="1">
                <a:solidFill>
                  <a:srgbClr val="FF0000"/>
                </a:solidFill>
                <a:latin typeface="Times New Roman" panose="02020603050405020304" pitchFamily="18" charset="0"/>
                <a:cs typeface="Times New Roman" panose="02020603050405020304" pitchFamily="18" charset="0"/>
              </a:rPr>
              <a:t>Trả</a:t>
            </a:r>
            <a:r>
              <a:rPr lang="en-US" sz="2000" dirty="0">
                <a:solidFill>
                  <a:srgbClr val="FF0000"/>
                </a:solidFill>
                <a:latin typeface="Times New Roman" panose="02020603050405020304" pitchFamily="18" charset="0"/>
                <a:cs typeface="Times New Roman" panose="02020603050405020304" pitchFamily="18" charset="0"/>
              </a:rPr>
              <a:t> </a:t>
            </a:r>
            <a:r>
              <a:rPr lang="en-US" sz="2000" dirty="0" err="1">
                <a:solidFill>
                  <a:srgbClr val="FF0000"/>
                </a:solidFill>
                <a:latin typeface="Times New Roman" panose="02020603050405020304" pitchFamily="18" charset="0"/>
                <a:cs typeface="Times New Roman" panose="02020603050405020304" pitchFamily="18" charset="0"/>
              </a:rPr>
              <a:t>lời</a:t>
            </a: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 xmlns:a16="http://schemas.microsoft.com/office/drawing/2014/main" id="{242EF77F-A06B-418A-A434-3F5845160B71}"/>
              </a:ext>
            </a:extLst>
          </p:cNvPr>
          <p:cNvPicPr>
            <a:picLocks noChangeAspect="1"/>
          </p:cNvPicPr>
          <p:nvPr/>
        </p:nvPicPr>
        <p:blipFill rotWithShape="1">
          <a:blip r:embed="rId4"/>
          <a:srcRect l="5784" r="53784"/>
          <a:stretch/>
        </p:blipFill>
        <p:spPr>
          <a:xfrm>
            <a:off x="2232997" y="3181610"/>
            <a:ext cx="1128012" cy="1873791"/>
          </a:xfrm>
          <a:prstGeom prst="rect">
            <a:avLst/>
          </a:prstGeom>
        </p:spPr>
      </p:pic>
      <p:sp>
        <p:nvSpPr>
          <p:cNvPr id="10" name="Cloud 9">
            <a:extLst>
              <a:ext uri="{FF2B5EF4-FFF2-40B4-BE49-F238E27FC236}">
                <a16:creationId xmlns="" xmlns:a16="http://schemas.microsoft.com/office/drawing/2014/main" id="{A7A72692-8502-49E0-9E56-15B6BEBF9D69}"/>
              </a:ext>
            </a:extLst>
          </p:cNvPr>
          <p:cNvSpPr/>
          <p:nvPr/>
        </p:nvSpPr>
        <p:spPr>
          <a:xfrm>
            <a:off x="4388289" y="2842853"/>
            <a:ext cx="2463547" cy="1037819"/>
          </a:xfrm>
          <a:prstGeom prst="cloud">
            <a:avLst/>
          </a:prstGeom>
          <a:solidFill>
            <a:schemeClr val="accent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Times New Roman" panose="02020603050405020304" pitchFamily="18" charset="0"/>
                <a:cs typeface="Times New Roman" panose="02020603050405020304" pitchFamily="18" charset="0"/>
              </a:rPr>
              <a:t>RÒNG RỌC</a:t>
            </a:r>
          </a:p>
        </p:txBody>
      </p:sp>
      <p:grpSp>
        <p:nvGrpSpPr>
          <p:cNvPr id="16" name="Main Topic">
            <a:extLst>
              <a:ext uri="{FF2B5EF4-FFF2-40B4-BE49-F238E27FC236}">
                <a16:creationId xmlns="" xmlns:a16="http://schemas.microsoft.com/office/drawing/2014/main" id="{519FDD05-1F82-4550-9288-65A82FAC7D2C}"/>
              </a:ext>
            </a:extLst>
          </p:cNvPr>
          <p:cNvGrpSpPr/>
          <p:nvPr/>
        </p:nvGrpSpPr>
        <p:grpSpPr>
          <a:xfrm>
            <a:off x="7810251" y="1641377"/>
            <a:ext cx="2661026" cy="658368"/>
            <a:chOff x="3888490" y="2363759"/>
            <a:chExt cx="1368000" cy="349600"/>
          </a:xfrm>
        </p:grpSpPr>
        <p:sp>
          <p:nvSpPr>
            <p:cNvPr id="17" name="Rectangle balloon">
              <a:extLst>
                <a:ext uri="{FF2B5EF4-FFF2-40B4-BE49-F238E27FC236}">
                  <a16:creationId xmlns="" xmlns:a16="http://schemas.microsoft.com/office/drawing/2014/main" id="{6F777287-A737-4900-BF48-4B65BFC98A39}"/>
                </a:ext>
              </a:extLst>
            </p:cNvPr>
            <p:cNvSpPr/>
            <p:nvPr/>
          </p:nvSpPr>
          <p:spPr>
            <a:xfrm>
              <a:off x="3888490" y="2363759"/>
              <a:ext cx="1368000" cy="349600"/>
            </a:xfrm>
            <a:custGeom>
              <a:avLst/>
              <a:gdLst/>
              <a:ahLst/>
              <a:cxnLst/>
              <a:rect l="0" t="0" r="0" b="0"/>
              <a:pathLst>
                <a:path w="1368000" h="349600">
                  <a:moveTo>
                    <a:pt x="62928" y="0"/>
                  </a:moveTo>
                  <a:lnTo>
                    <a:pt x="1305072" y="0"/>
                  </a:lnTo>
                  <a:cubicBezTo>
                    <a:pt x="1339827" y="0"/>
                    <a:pt x="1368000" y="28173"/>
                    <a:pt x="1368000" y="62928"/>
                  </a:cubicBezTo>
                  <a:lnTo>
                    <a:pt x="1368000" y="286672"/>
                  </a:lnTo>
                  <a:cubicBezTo>
                    <a:pt x="1368000" y="321427"/>
                    <a:pt x="1339827" y="349600"/>
                    <a:pt x="1305072" y="349600"/>
                  </a:cubicBezTo>
                  <a:lnTo>
                    <a:pt x="62928" y="349600"/>
                  </a:lnTo>
                  <a:cubicBezTo>
                    <a:pt x="28173" y="349600"/>
                    <a:pt x="0" y="321427"/>
                    <a:pt x="0" y="286672"/>
                  </a:cubicBezTo>
                  <a:lnTo>
                    <a:pt x="0" y="62928"/>
                  </a:lnTo>
                  <a:cubicBezTo>
                    <a:pt x="0" y="28173"/>
                    <a:pt x="28173" y="0"/>
                    <a:pt x="62928" y="0"/>
                  </a:cubicBezTo>
                  <a:close/>
                </a:path>
              </a:pathLst>
            </a:custGeom>
            <a:solidFill>
              <a:srgbClr val="DD7195"/>
            </a:solidFill>
            <a:ln w="7600" cap="flat">
              <a:solidFill>
                <a:schemeClr val="bg1"/>
              </a:solidFill>
              <a:bevel/>
            </a:ln>
          </p:spPr>
        </p:sp>
        <p:sp>
          <p:nvSpPr>
            <p:cNvPr id="18" name="Text 483">
              <a:extLst>
                <a:ext uri="{FF2B5EF4-FFF2-40B4-BE49-F238E27FC236}">
                  <a16:creationId xmlns="" xmlns:a16="http://schemas.microsoft.com/office/drawing/2014/main" id="{B8AE2292-A8C6-4529-B047-DBC7A4B9EE2C}"/>
                </a:ext>
              </a:extLst>
            </p:cNvPr>
            <p:cNvSpPr txBox="1"/>
            <p:nvPr/>
          </p:nvSpPr>
          <p:spPr>
            <a:xfrm>
              <a:off x="3934090" y="2401759"/>
              <a:ext cx="1322400" cy="273600"/>
            </a:xfrm>
            <a:prstGeom prst="rect">
              <a:avLst/>
            </a:prstGeom>
            <a:noFill/>
            <a:ln>
              <a:noFill/>
            </a:ln>
          </p:spPr>
          <p:txBody>
            <a:bodyPr wrap="square" lIns="0" tIns="0" rIns="0" bIns="0" rtlCol="0" anchor="ctr"/>
            <a:lstStyle/>
            <a:p>
              <a:pPr algn="ctr">
                <a:lnSpc>
                  <a:spcPct val="100000"/>
                </a:lnSpc>
              </a:pPr>
              <a:r>
                <a:rPr lang="pt-BR" sz="2000" dirty="0">
                  <a:solidFill>
                    <a:schemeClr val="bg1"/>
                  </a:solidFill>
                  <a:latin typeface="Times New Roman" panose="02020603050405020304" pitchFamily="18" charset="0"/>
                  <a:ea typeface="Times New Roman" panose="02020603050405020304" pitchFamily="18" charset="0"/>
                </a:rPr>
                <a:t>Ròng rọc động</a:t>
              </a:r>
              <a:endParaRPr sz="2000" b="1" dirty="0">
                <a:solidFill>
                  <a:srgbClr val="FFFFFF"/>
                </a:solidFill>
                <a:latin typeface="Times New Roman"/>
              </a:endParaRPr>
            </a:p>
          </p:txBody>
        </p:sp>
      </p:grpSp>
      <p:grpSp>
        <p:nvGrpSpPr>
          <p:cNvPr id="20" name="Main Topic">
            <a:extLst>
              <a:ext uri="{FF2B5EF4-FFF2-40B4-BE49-F238E27FC236}">
                <a16:creationId xmlns="" xmlns:a16="http://schemas.microsoft.com/office/drawing/2014/main" id="{9362FB4F-C6EC-430F-B38E-7C1CCDBA6CC1}"/>
              </a:ext>
            </a:extLst>
          </p:cNvPr>
          <p:cNvGrpSpPr/>
          <p:nvPr/>
        </p:nvGrpSpPr>
        <p:grpSpPr>
          <a:xfrm flipH="1">
            <a:off x="1726438" y="2197572"/>
            <a:ext cx="1929820" cy="658368"/>
            <a:chOff x="7039598" y="2328940"/>
            <a:chExt cx="1368000" cy="349600"/>
          </a:xfrm>
        </p:grpSpPr>
        <p:sp>
          <p:nvSpPr>
            <p:cNvPr id="21" name="Rectangle balloon">
              <a:extLst>
                <a:ext uri="{FF2B5EF4-FFF2-40B4-BE49-F238E27FC236}">
                  <a16:creationId xmlns="" xmlns:a16="http://schemas.microsoft.com/office/drawing/2014/main" id="{C14115CA-56E3-4420-84A5-BB229182594B}"/>
                </a:ext>
              </a:extLst>
            </p:cNvPr>
            <p:cNvSpPr/>
            <p:nvPr/>
          </p:nvSpPr>
          <p:spPr>
            <a:xfrm>
              <a:off x="7039598" y="2328940"/>
              <a:ext cx="1368000" cy="349600"/>
            </a:xfrm>
            <a:custGeom>
              <a:avLst/>
              <a:gdLst/>
              <a:ahLst/>
              <a:cxnLst/>
              <a:rect l="0" t="0" r="0" b="0"/>
              <a:pathLst>
                <a:path w="1368000" h="349600">
                  <a:moveTo>
                    <a:pt x="62928" y="0"/>
                  </a:moveTo>
                  <a:lnTo>
                    <a:pt x="1305072" y="0"/>
                  </a:lnTo>
                  <a:cubicBezTo>
                    <a:pt x="1339827" y="0"/>
                    <a:pt x="1368000" y="28173"/>
                    <a:pt x="1368000" y="62928"/>
                  </a:cubicBezTo>
                  <a:lnTo>
                    <a:pt x="1368000" y="286672"/>
                  </a:lnTo>
                  <a:cubicBezTo>
                    <a:pt x="1368000" y="321427"/>
                    <a:pt x="1339827" y="349600"/>
                    <a:pt x="1305072" y="349600"/>
                  </a:cubicBezTo>
                  <a:lnTo>
                    <a:pt x="62928" y="349600"/>
                  </a:lnTo>
                  <a:cubicBezTo>
                    <a:pt x="28173" y="349600"/>
                    <a:pt x="0" y="321427"/>
                    <a:pt x="0" y="286672"/>
                  </a:cubicBezTo>
                  <a:lnTo>
                    <a:pt x="0" y="62928"/>
                  </a:lnTo>
                  <a:cubicBezTo>
                    <a:pt x="0" y="28173"/>
                    <a:pt x="28173" y="0"/>
                    <a:pt x="62928" y="0"/>
                  </a:cubicBezTo>
                  <a:close/>
                </a:path>
              </a:pathLst>
            </a:custGeom>
            <a:solidFill>
              <a:srgbClr val="DD7195"/>
            </a:solidFill>
            <a:ln w="7600" cap="flat">
              <a:solidFill>
                <a:schemeClr val="bg1"/>
              </a:solidFill>
              <a:bevel/>
            </a:ln>
          </p:spPr>
        </p:sp>
        <p:sp>
          <p:nvSpPr>
            <p:cNvPr id="22" name="Text 483">
              <a:extLst>
                <a:ext uri="{FF2B5EF4-FFF2-40B4-BE49-F238E27FC236}">
                  <a16:creationId xmlns="" xmlns:a16="http://schemas.microsoft.com/office/drawing/2014/main" id="{DC148299-3EE9-4FBE-B571-DBF9AB9D20CB}"/>
                </a:ext>
              </a:extLst>
            </p:cNvPr>
            <p:cNvSpPr txBox="1"/>
            <p:nvPr/>
          </p:nvSpPr>
          <p:spPr>
            <a:xfrm>
              <a:off x="7041550" y="2354244"/>
              <a:ext cx="1344180" cy="290940"/>
            </a:xfrm>
            <a:prstGeom prst="rect">
              <a:avLst/>
            </a:prstGeom>
            <a:noFill/>
            <a:ln>
              <a:noFill/>
            </a:ln>
          </p:spPr>
          <p:txBody>
            <a:bodyPr wrap="square" lIns="0" tIns="0" rIns="0" bIns="0" rtlCol="0" anchor="ctr"/>
            <a:lstStyle/>
            <a:p>
              <a:pPr algn="ctr">
                <a:lnSpc>
                  <a:spcPct val="100000"/>
                </a:lnSpc>
              </a:pPr>
              <a:r>
                <a:rPr lang="pt-BR" sz="2000" dirty="0">
                  <a:solidFill>
                    <a:schemeClr val="bg1"/>
                  </a:solidFill>
                  <a:latin typeface="Times New Roman" panose="02020603050405020304" pitchFamily="18" charset="0"/>
                  <a:ea typeface="Times New Roman" panose="02020603050405020304" pitchFamily="18" charset="0"/>
                </a:rPr>
                <a:t>Ròng rọc cố định</a:t>
              </a:r>
              <a:endParaRPr sz="2000" b="1" dirty="0">
                <a:solidFill>
                  <a:srgbClr val="FFFFFF"/>
                </a:solidFill>
                <a:latin typeface="Times New Roman"/>
              </a:endParaRPr>
            </a:p>
          </p:txBody>
        </p:sp>
      </p:grpSp>
      <p:sp>
        <p:nvSpPr>
          <p:cNvPr id="30" name="TextBox 29">
            <a:extLst>
              <a:ext uri="{FF2B5EF4-FFF2-40B4-BE49-F238E27FC236}">
                <a16:creationId xmlns="" xmlns:a16="http://schemas.microsoft.com/office/drawing/2014/main" id="{6FC73F80-B5F3-4EBB-A71D-B1EDA0E20AC6}"/>
              </a:ext>
            </a:extLst>
          </p:cNvPr>
          <p:cNvSpPr txBox="1"/>
          <p:nvPr/>
        </p:nvSpPr>
        <p:spPr>
          <a:xfrm rot="18653788">
            <a:off x="833784" y="2831584"/>
            <a:ext cx="138004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Cấu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tạo</a:t>
            </a:r>
            <a:endParaRPr lang="en-US" sz="2000" dirty="0"/>
          </a:p>
        </p:txBody>
      </p:sp>
      <p:sp>
        <p:nvSpPr>
          <p:cNvPr id="31" name="TextBox 30">
            <a:extLst>
              <a:ext uri="{FF2B5EF4-FFF2-40B4-BE49-F238E27FC236}">
                <a16:creationId xmlns="" xmlns:a16="http://schemas.microsoft.com/office/drawing/2014/main" id="{F404D67A-AF31-4E58-BB00-C154663AC7E1}"/>
              </a:ext>
            </a:extLst>
          </p:cNvPr>
          <p:cNvSpPr txBox="1"/>
          <p:nvPr/>
        </p:nvSpPr>
        <p:spPr>
          <a:xfrm rot="18231892">
            <a:off x="7172584" y="2443472"/>
            <a:ext cx="138004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Cấu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tạo</a:t>
            </a:r>
            <a:endParaRPr lang="en-US" sz="2000" dirty="0"/>
          </a:p>
        </p:txBody>
      </p:sp>
      <p:sp>
        <p:nvSpPr>
          <p:cNvPr id="32" name="TextBox 31">
            <a:extLst>
              <a:ext uri="{FF2B5EF4-FFF2-40B4-BE49-F238E27FC236}">
                <a16:creationId xmlns="" xmlns:a16="http://schemas.microsoft.com/office/drawing/2014/main" id="{3FAC281E-58E1-43CA-B5B6-415E3C15A6B2}"/>
              </a:ext>
            </a:extLst>
          </p:cNvPr>
          <p:cNvSpPr txBox="1"/>
          <p:nvPr/>
        </p:nvSpPr>
        <p:spPr>
          <a:xfrm rot="3243153">
            <a:off x="3361005" y="3187672"/>
            <a:ext cx="138004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Tác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endParaRPr lang="en-US" sz="2000" dirty="0"/>
          </a:p>
        </p:txBody>
      </p:sp>
      <p:sp>
        <p:nvSpPr>
          <p:cNvPr id="33" name="TextBox 32">
            <a:extLst>
              <a:ext uri="{FF2B5EF4-FFF2-40B4-BE49-F238E27FC236}">
                <a16:creationId xmlns="" xmlns:a16="http://schemas.microsoft.com/office/drawing/2014/main" id="{B72789AC-9D59-4376-B6A6-88589131AFBD}"/>
              </a:ext>
            </a:extLst>
          </p:cNvPr>
          <p:cNvSpPr txBox="1"/>
          <p:nvPr/>
        </p:nvSpPr>
        <p:spPr>
          <a:xfrm rot="3504228">
            <a:off x="9989821" y="2768686"/>
            <a:ext cx="1380042"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Tác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dụng</a:t>
            </a:r>
            <a:endParaRPr lang="en-US" sz="2000" dirty="0"/>
          </a:p>
        </p:txBody>
      </p:sp>
      <p:grpSp>
        <p:nvGrpSpPr>
          <p:cNvPr id="40" name="Group 39">
            <a:extLst>
              <a:ext uri="{FF2B5EF4-FFF2-40B4-BE49-F238E27FC236}">
                <a16:creationId xmlns="" xmlns:a16="http://schemas.microsoft.com/office/drawing/2014/main" id="{03D746AB-4A97-4C9F-A653-1797BC74CCF0}"/>
              </a:ext>
            </a:extLst>
          </p:cNvPr>
          <p:cNvGrpSpPr/>
          <p:nvPr/>
        </p:nvGrpSpPr>
        <p:grpSpPr>
          <a:xfrm>
            <a:off x="3537673" y="3869247"/>
            <a:ext cx="1531907" cy="1873791"/>
            <a:chOff x="7926239" y="3919908"/>
            <a:chExt cx="2361194" cy="1851586"/>
          </a:xfrm>
        </p:grpSpPr>
        <p:sp>
          <p:nvSpPr>
            <p:cNvPr id="41" name="Rectangle: Rounded Corners 40">
              <a:extLst>
                <a:ext uri="{FF2B5EF4-FFF2-40B4-BE49-F238E27FC236}">
                  <a16:creationId xmlns="" xmlns:a16="http://schemas.microsoft.com/office/drawing/2014/main" id="{DF6AD606-ABFF-4ADB-9D28-006DD147890E}"/>
                </a:ext>
              </a:extLst>
            </p:cNvPr>
            <p:cNvSpPr/>
            <p:nvPr/>
          </p:nvSpPr>
          <p:spPr>
            <a:xfrm>
              <a:off x="7926239" y="3919908"/>
              <a:ext cx="2361194" cy="18515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 xmlns:a16="http://schemas.microsoft.com/office/drawing/2014/main" id="{71251023-BD09-4CB3-9446-C116F2C987E2}"/>
                </a:ext>
              </a:extLst>
            </p:cNvPr>
            <p:cNvSpPr txBox="1"/>
            <p:nvPr/>
          </p:nvSpPr>
          <p:spPr>
            <a:xfrm>
              <a:off x="8074663" y="4000537"/>
              <a:ext cx="2212770" cy="1733537"/>
            </a:xfrm>
            <a:prstGeom prst="rect">
              <a:avLst/>
            </a:prstGeom>
            <a:noFill/>
          </p:spPr>
          <p:txBody>
            <a:bodyPr wrap="square" rtlCol="0">
              <a:spAutoFit/>
            </a:bodyPr>
            <a:lstStyle/>
            <a:p>
              <a:r>
                <a:rPr lang="pt-BR" dirty="0">
                  <a:solidFill>
                    <a:schemeClr val="bg1"/>
                  </a:solidFill>
                  <a:latin typeface="Times New Roman" panose="02020603050405020304" pitchFamily="18" charset="0"/>
                  <a:cs typeface="Times New Roman" panose="02020603050405020304" pitchFamily="18" charset="0"/>
                </a:rPr>
                <a:t>Giúp làm thay đổi hướng của lực kéo so với khi kéo trực tiếp .</a:t>
              </a:r>
              <a:endParaRPr lang="en-US" dirty="0">
                <a:solidFill>
                  <a:schemeClr val="bg1"/>
                </a:solidFill>
                <a:latin typeface="Times New Roman" panose="02020603050405020304" pitchFamily="18" charset="0"/>
                <a:cs typeface="Times New Roman" panose="02020603050405020304" pitchFamily="18" charset="0"/>
              </a:endParaRPr>
            </a:p>
          </p:txBody>
        </p:sp>
      </p:grpSp>
      <p:grpSp>
        <p:nvGrpSpPr>
          <p:cNvPr id="43" name="Group 42">
            <a:extLst>
              <a:ext uri="{FF2B5EF4-FFF2-40B4-BE49-F238E27FC236}">
                <a16:creationId xmlns="" xmlns:a16="http://schemas.microsoft.com/office/drawing/2014/main" id="{85B81C40-842C-4D55-8F2A-6CF1310FF148}"/>
              </a:ext>
            </a:extLst>
          </p:cNvPr>
          <p:cNvGrpSpPr/>
          <p:nvPr/>
        </p:nvGrpSpPr>
        <p:grpSpPr>
          <a:xfrm>
            <a:off x="240956" y="3728573"/>
            <a:ext cx="1895395" cy="2492313"/>
            <a:chOff x="7926239" y="3919908"/>
            <a:chExt cx="2361194" cy="1908189"/>
          </a:xfrm>
        </p:grpSpPr>
        <p:sp>
          <p:nvSpPr>
            <p:cNvPr id="44" name="Rectangle: Rounded Corners 43">
              <a:extLst>
                <a:ext uri="{FF2B5EF4-FFF2-40B4-BE49-F238E27FC236}">
                  <a16:creationId xmlns="" xmlns:a16="http://schemas.microsoft.com/office/drawing/2014/main" id="{6C66D043-076A-49AB-8900-A62490D06DDC}"/>
                </a:ext>
              </a:extLst>
            </p:cNvPr>
            <p:cNvSpPr/>
            <p:nvPr/>
          </p:nvSpPr>
          <p:spPr>
            <a:xfrm>
              <a:off x="7926239" y="3919908"/>
              <a:ext cx="2361194" cy="1851586"/>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 xmlns:a16="http://schemas.microsoft.com/office/drawing/2014/main" id="{53788959-8AF9-486F-BF98-55746C9ED71C}"/>
                </a:ext>
              </a:extLst>
            </p:cNvPr>
            <p:cNvSpPr txBox="1"/>
            <p:nvPr/>
          </p:nvSpPr>
          <p:spPr>
            <a:xfrm>
              <a:off x="8074663" y="4060775"/>
              <a:ext cx="2212770" cy="1767322"/>
            </a:xfrm>
            <a:prstGeom prst="rect">
              <a:avLst/>
            </a:prstGeom>
            <a:noFill/>
          </p:spPr>
          <p:txBody>
            <a:bodyPr wrap="square" rtlCol="0">
              <a:spAutoFit/>
            </a:bodyPr>
            <a:lstStyle/>
            <a:p>
              <a:r>
                <a:rPr lang="en-US" dirty="0">
                  <a:solidFill>
                    <a:schemeClr val="bg1"/>
                  </a:solidFill>
                  <a:latin typeface="Times New Roman" panose="02020603050405020304" pitchFamily="18" charset="0"/>
                  <a:ea typeface="Times New Roman" panose="02020603050405020304" pitchFamily="18" charset="0"/>
                </a:rPr>
                <a:t>G</a:t>
              </a:r>
              <a:r>
                <a:rPr lang="vi-VN" dirty="0" err="1">
                  <a:solidFill>
                    <a:schemeClr val="bg1"/>
                  </a:solidFill>
                  <a:latin typeface="Times New Roman" panose="02020603050405020304" pitchFamily="18" charset="0"/>
                  <a:ea typeface="Times New Roman" panose="02020603050405020304" pitchFamily="18" charset="0"/>
                </a:rPr>
                <a:t>ồm</a:t>
              </a:r>
              <a:r>
                <a:rPr lang="pt-BR" dirty="0">
                  <a:solidFill>
                    <a:schemeClr val="bg1"/>
                  </a:solidFill>
                  <a:latin typeface="Times New Roman" panose="02020603050405020304" pitchFamily="18" charset="0"/>
                  <a:ea typeface="Times New Roman" panose="02020603050405020304" pitchFamily="18" charset="0"/>
                </a:rPr>
                <a:t> một bánh xe dễ dàng quay quanh một trục cố định. Trên vành bánh xe có xẻ rãnh để đặt dây kéo.</a:t>
              </a:r>
              <a:endParaRPr lang="en-US" dirty="0">
                <a:solidFill>
                  <a:schemeClr val="bg1"/>
                </a:solidFill>
                <a:latin typeface="Times New Roman" panose="02020603050405020304" pitchFamily="18" charset="0"/>
                <a:ea typeface="Times New Roman" panose="02020603050405020304" pitchFamily="18" charset="0"/>
              </a:endParaRPr>
            </a:p>
            <a:p>
              <a:endParaRPr lang="en-US" dirty="0"/>
            </a:p>
          </p:txBody>
        </p:sp>
      </p:grpSp>
      <p:grpSp>
        <p:nvGrpSpPr>
          <p:cNvPr id="46" name="Group 45">
            <a:extLst>
              <a:ext uri="{FF2B5EF4-FFF2-40B4-BE49-F238E27FC236}">
                <a16:creationId xmlns="" xmlns:a16="http://schemas.microsoft.com/office/drawing/2014/main" id="{93B2E4E5-4607-40E9-8F07-0B52B7EE1E0D}"/>
              </a:ext>
            </a:extLst>
          </p:cNvPr>
          <p:cNvGrpSpPr/>
          <p:nvPr/>
        </p:nvGrpSpPr>
        <p:grpSpPr>
          <a:xfrm>
            <a:off x="6750573" y="3339441"/>
            <a:ext cx="1895395" cy="2772400"/>
            <a:chOff x="7926239" y="3919908"/>
            <a:chExt cx="2361194" cy="1851586"/>
          </a:xfrm>
        </p:grpSpPr>
        <p:sp>
          <p:nvSpPr>
            <p:cNvPr id="47" name="Rectangle: Rounded Corners 46">
              <a:extLst>
                <a:ext uri="{FF2B5EF4-FFF2-40B4-BE49-F238E27FC236}">
                  <a16:creationId xmlns="" xmlns:a16="http://schemas.microsoft.com/office/drawing/2014/main" id="{515425D5-F3CD-4615-98B6-DE91A576CF99}"/>
                </a:ext>
              </a:extLst>
            </p:cNvPr>
            <p:cNvSpPr/>
            <p:nvPr/>
          </p:nvSpPr>
          <p:spPr>
            <a:xfrm>
              <a:off x="7926239" y="3919908"/>
              <a:ext cx="2361194" cy="1851586"/>
            </a:xfrm>
            <a:prstGeom prst="roundRect">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 xmlns:a16="http://schemas.microsoft.com/office/drawing/2014/main" id="{527D3E5E-9994-412B-955F-29E1F74220C6}"/>
                </a:ext>
              </a:extLst>
            </p:cNvPr>
            <p:cNvSpPr txBox="1"/>
            <p:nvPr/>
          </p:nvSpPr>
          <p:spPr>
            <a:xfrm>
              <a:off x="8024581" y="3990767"/>
              <a:ext cx="2262852" cy="1726644"/>
            </a:xfrm>
            <a:prstGeom prst="rect">
              <a:avLst/>
            </a:prstGeom>
            <a:noFill/>
          </p:spPr>
          <p:txBody>
            <a:bodyPr wrap="square" rtlCol="0">
              <a:spAutoFit/>
            </a:bodyPr>
            <a:lstStyle/>
            <a:p>
              <a:r>
                <a:rPr lang="en-US" dirty="0">
                  <a:solidFill>
                    <a:schemeClr val="bg1"/>
                  </a:solidFill>
                  <a:latin typeface="Times New Roman" panose="02020603050405020304" pitchFamily="18" charset="0"/>
                  <a:ea typeface="Times New Roman" panose="02020603050405020304" pitchFamily="18" charset="0"/>
                </a:rPr>
                <a:t>G</a:t>
              </a:r>
              <a:r>
                <a:rPr lang="vi-VN" dirty="0" err="1">
                  <a:solidFill>
                    <a:schemeClr val="bg1"/>
                  </a:solidFill>
                  <a:latin typeface="Times New Roman" panose="02020603050405020304" pitchFamily="18" charset="0"/>
                  <a:ea typeface="Times New Roman" panose="02020603050405020304" pitchFamily="18" charset="0"/>
                </a:rPr>
                <a:t>ồm</a:t>
              </a:r>
              <a:r>
                <a:rPr lang="pt-BR" dirty="0">
                  <a:solidFill>
                    <a:schemeClr val="bg1"/>
                  </a:solidFill>
                  <a:latin typeface="Times New Roman" panose="02020603050405020304" pitchFamily="18" charset="0"/>
                  <a:ea typeface="Times New Roman" panose="02020603050405020304" pitchFamily="18" charset="0"/>
                </a:rPr>
                <a:t> s</a:t>
              </a:r>
              <a:r>
                <a:rPr lang="en-US" dirty="0" err="1">
                  <a:solidFill>
                    <a:schemeClr val="bg1"/>
                  </a:solidFill>
                  <a:latin typeface="Times New Roman" panose="02020603050405020304" pitchFamily="18" charset="0"/>
                  <a:ea typeface="Times New Roman" panose="02020603050405020304" pitchFamily="18" charset="0"/>
                </a:rPr>
                <a:t>ợi</a:t>
              </a:r>
              <a:r>
                <a:rPr lang="en-US" dirty="0">
                  <a:solidFill>
                    <a:schemeClr val="bg1"/>
                  </a:solidFill>
                  <a:latin typeface="Times New Roman" panose="02020603050405020304" pitchFamily="18" charset="0"/>
                  <a:ea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rPr>
                <a:t>dây</a:t>
              </a:r>
              <a:r>
                <a:rPr lang="en-US" dirty="0">
                  <a:solidFill>
                    <a:schemeClr val="bg1"/>
                  </a:solidFill>
                  <a:latin typeface="Times New Roman" panose="02020603050405020304" pitchFamily="18" charset="0"/>
                  <a:ea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rPr>
                <a:t>một</a:t>
              </a:r>
              <a:r>
                <a:rPr lang="en-US" dirty="0">
                  <a:solidFill>
                    <a:schemeClr val="bg1"/>
                  </a:solidFill>
                  <a:latin typeface="Times New Roman" panose="02020603050405020304" pitchFamily="18" charset="0"/>
                  <a:ea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rPr>
                <a:t>đầu</a:t>
              </a:r>
              <a:r>
                <a:rPr lang="en-US" dirty="0">
                  <a:solidFill>
                    <a:schemeClr val="bg1"/>
                  </a:solidFill>
                  <a:latin typeface="Times New Roman" panose="02020603050405020304" pitchFamily="18" charset="0"/>
                  <a:ea typeface="Times New Roman" panose="02020603050405020304" pitchFamily="18" charset="0"/>
                </a:rPr>
                <a:t> đ</a:t>
              </a:r>
              <a:r>
                <a:rPr lang="vi-VN" dirty="0">
                  <a:solidFill>
                    <a:schemeClr val="bg1"/>
                  </a:solidFill>
                  <a:latin typeface="Times New Roman" panose="02020603050405020304" pitchFamily="18" charset="0"/>
                  <a:ea typeface="Times New Roman" panose="02020603050405020304" pitchFamily="18" charset="0"/>
                </a:rPr>
                <a:t>ư</a:t>
              </a:r>
              <a:r>
                <a:rPr lang="en-US" dirty="0" err="1">
                  <a:solidFill>
                    <a:schemeClr val="bg1"/>
                  </a:solidFill>
                  <a:latin typeface="Times New Roman" panose="02020603050405020304" pitchFamily="18" charset="0"/>
                  <a:ea typeface="Times New Roman" panose="02020603050405020304" pitchFamily="18" charset="0"/>
                </a:rPr>
                <a:t>ợc</a:t>
              </a:r>
              <a:r>
                <a:rPr lang="en-US" dirty="0">
                  <a:solidFill>
                    <a:schemeClr val="bg1"/>
                  </a:solidFill>
                  <a:latin typeface="Times New Roman" panose="02020603050405020304" pitchFamily="18" charset="0"/>
                  <a:ea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rPr>
                <a:t>gắn</a:t>
              </a:r>
              <a:r>
                <a:rPr lang="en-US" dirty="0">
                  <a:solidFill>
                    <a:schemeClr val="bg1"/>
                  </a:solidFill>
                  <a:latin typeface="Times New Roman" panose="02020603050405020304" pitchFamily="18" charset="0"/>
                  <a:ea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rPr>
                <a:t>cố</a:t>
              </a:r>
              <a:r>
                <a:rPr lang="en-US" dirty="0">
                  <a:solidFill>
                    <a:schemeClr val="bg1"/>
                  </a:solidFill>
                  <a:latin typeface="Times New Roman" panose="02020603050405020304" pitchFamily="18" charset="0"/>
                  <a:ea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rPr>
                <a:t>định</a:t>
              </a:r>
              <a:r>
                <a:rPr lang="en-US" dirty="0">
                  <a:solidFill>
                    <a:schemeClr val="bg1"/>
                  </a:solidFill>
                  <a:latin typeface="Times New Roman" panose="02020603050405020304" pitchFamily="18" charset="0"/>
                  <a:ea typeface="Times New Roman" panose="02020603050405020304" pitchFamily="18" charset="0"/>
                </a:rPr>
                <a:t> </a:t>
              </a:r>
              <a:r>
                <a:rPr lang="en-US" dirty="0" err="1">
                  <a:solidFill>
                    <a:schemeClr val="bg1"/>
                  </a:solidFill>
                  <a:latin typeface="Times New Roman" panose="02020603050405020304" pitchFamily="18" charset="0"/>
                  <a:ea typeface="Times New Roman" panose="02020603050405020304" pitchFamily="18" charset="0"/>
                </a:rPr>
                <a:t>vắt</a:t>
              </a:r>
              <a:r>
                <a:rPr lang="en-US" dirty="0">
                  <a:solidFill>
                    <a:schemeClr val="bg1"/>
                  </a:solidFill>
                  <a:latin typeface="Times New Roman" panose="02020603050405020304" pitchFamily="18" charset="0"/>
                  <a:ea typeface="Times New Roman" panose="02020603050405020304" pitchFamily="18" charset="0"/>
                </a:rPr>
                <a:t> qua m</a:t>
              </a:r>
              <a:r>
                <a:rPr lang="pt-BR" dirty="0">
                  <a:solidFill>
                    <a:schemeClr val="bg1"/>
                  </a:solidFill>
                  <a:latin typeface="Times New Roman" panose="02020603050405020304" pitchFamily="18" charset="0"/>
                  <a:ea typeface="Times New Roman" panose="02020603050405020304" pitchFamily="18" charset="0"/>
                </a:rPr>
                <a:t>ột bánh xe. Khi kéo dây không những bánh xe quay quanh trục của nó mà còn di chuyển cùng với vật.</a:t>
              </a:r>
              <a:endParaRPr lang="en-US" dirty="0"/>
            </a:p>
          </p:txBody>
        </p:sp>
      </p:grpSp>
      <p:grpSp>
        <p:nvGrpSpPr>
          <p:cNvPr id="49" name="Group 48">
            <a:extLst>
              <a:ext uri="{FF2B5EF4-FFF2-40B4-BE49-F238E27FC236}">
                <a16:creationId xmlns="" xmlns:a16="http://schemas.microsoft.com/office/drawing/2014/main" id="{D4162DC2-C853-4D62-91D2-DE1BA7D7717D}"/>
              </a:ext>
            </a:extLst>
          </p:cNvPr>
          <p:cNvGrpSpPr/>
          <p:nvPr/>
        </p:nvGrpSpPr>
        <p:grpSpPr>
          <a:xfrm>
            <a:off x="9966192" y="3445538"/>
            <a:ext cx="1531907" cy="1873791"/>
            <a:chOff x="7926239" y="3919908"/>
            <a:chExt cx="2361194" cy="1851586"/>
          </a:xfrm>
        </p:grpSpPr>
        <p:sp>
          <p:nvSpPr>
            <p:cNvPr id="50" name="Rectangle: Rounded Corners 49">
              <a:extLst>
                <a:ext uri="{FF2B5EF4-FFF2-40B4-BE49-F238E27FC236}">
                  <a16:creationId xmlns="" xmlns:a16="http://schemas.microsoft.com/office/drawing/2014/main" id="{575C49A7-7361-41CD-8470-3B618D51C9A9}"/>
                </a:ext>
              </a:extLst>
            </p:cNvPr>
            <p:cNvSpPr/>
            <p:nvPr/>
          </p:nvSpPr>
          <p:spPr>
            <a:xfrm>
              <a:off x="7926239" y="3919908"/>
              <a:ext cx="2361194" cy="1851586"/>
            </a:xfrm>
            <a:prstGeom prst="roundRec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 xmlns:a16="http://schemas.microsoft.com/office/drawing/2014/main" id="{4C4DADA0-635C-4098-9010-9659D78A9529}"/>
                </a:ext>
              </a:extLst>
            </p:cNvPr>
            <p:cNvSpPr txBox="1"/>
            <p:nvPr/>
          </p:nvSpPr>
          <p:spPr>
            <a:xfrm>
              <a:off x="8074663" y="4015596"/>
              <a:ext cx="2212770" cy="1733537"/>
            </a:xfrm>
            <a:prstGeom prst="rect">
              <a:avLst/>
            </a:prstGeom>
            <a:noFill/>
          </p:spPr>
          <p:txBody>
            <a:bodyPr wrap="square" rtlCol="0">
              <a:spAutoFit/>
            </a:bodyPr>
            <a:lstStyle/>
            <a:p>
              <a:r>
                <a:rPr lang="pt-BR" dirty="0">
                  <a:solidFill>
                    <a:schemeClr val="bg1"/>
                  </a:solidFill>
                  <a:latin typeface="Times New Roman" panose="02020603050405020304" pitchFamily="18" charset="0"/>
                  <a:cs typeface="Times New Roman" panose="02020603050405020304" pitchFamily="18" charset="0"/>
                </a:rPr>
                <a:t>Giúp làm giảm độ l</a:t>
              </a:r>
              <a:r>
                <a:rPr lang="en-US" dirty="0" err="1">
                  <a:solidFill>
                    <a:schemeClr val="bg1"/>
                  </a:solidFill>
                  <a:latin typeface="Times New Roman" panose="02020603050405020304" pitchFamily="18" charset="0"/>
                  <a:cs typeface="Times New Roman" panose="02020603050405020304" pitchFamily="18" charset="0"/>
                </a:rPr>
                <a:t>ớn</a:t>
              </a:r>
              <a:r>
                <a:rPr lang="en-US" dirty="0">
                  <a:solidFill>
                    <a:schemeClr val="bg1"/>
                  </a:solidFill>
                  <a:latin typeface="Times New Roman" panose="02020603050405020304" pitchFamily="18" charset="0"/>
                  <a:cs typeface="Times New Roman" panose="02020603050405020304" pitchFamily="18" charset="0"/>
                </a:rPr>
                <a:t> </a:t>
              </a:r>
              <a:r>
                <a:rPr lang="pt-BR" dirty="0">
                  <a:solidFill>
                    <a:schemeClr val="bg1"/>
                  </a:solidFill>
                  <a:latin typeface="Times New Roman" panose="02020603050405020304" pitchFamily="18" charset="0"/>
                  <a:cs typeface="Times New Roman" panose="02020603050405020304" pitchFamily="18" charset="0"/>
                </a:rPr>
                <a:t>của lực kéo so với khi kéo trực tiếp. </a:t>
              </a:r>
            </a:p>
            <a:p>
              <a:endParaRPr lang="en-US" dirty="0">
                <a:solidFill>
                  <a:schemeClr val="bg1"/>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668131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right)">
                                      <p:cBhvr>
                                        <p:cTn id="12" dur="500"/>
                                        <p:tgtEl>
                                          <p:spTgt spid="19"/>
                                        </p:tgtEl>
                                      </p:cBhvr>
                                    </p:animEffect>
                                  </p:childTnLst>
                                </p:cTn>
                              </p:par>
                              <p:par>
                                <p:cTn id="13" presetID="22" presetClass="entr" presetSubtype="2"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right)">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par>
                                <p:cTn id="26" presetID="22" presetClass="entr" presetSubtype="8"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up)">
                                      <p:cBhvr>
                                        <p:cTn id="38" dur="500"/>
                                        <p:tgtEl>
                                          <p:spTgt spid="25"/>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up)">
                                      <p:cBhvr>
                                        <p:cTn id="41" dur="500"/>
                                        <p:tgtEl>
                                          <p:spTgt spid="3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arn(inVertical)">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par>
                                <p:cTn id="52" presetID="22" presetClass="entr" presetSubtype="1"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barn(inVertical)">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up)">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barn(inVertical)">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wipe(up)">
                                      <p:cBhvr>
                                        <p:cTn id="77" dur="500"/>
                                        <p:tgtEl>
                                          <p:spTgt spid="26"/>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up)">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barn(inVertical)">
                                      <p:cBhvr>
                                        <p:cTn id="8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0" grpId="0"/>
      <p:bldP spid="31" grpId="0"/>
      <p:bldP spid="32" grpId="0"/>
      <p:bldP spid="33"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3572</TotalTime>
  <Words>2189</Words>
  <Application>Microsoft Office PowerPoint</Application>
  <PresentationFormat>Widescreen</PresentationFormat>
  <Paragraphs>241</Paragraphs>
  <Slides>29</Slides>
  <Notes>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맑은 고딕</vt:lpstr>
      <vt:lpstr>Arial</vt:lpstr>
      <vt:lpstr>Calibri</vt:lpstr>
      <vt:lpstr>Cambria Math</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Câu 1: Chọn câu trả lời đúng: Một người thợ hồ kéo trực tiếp một thùng vữa nặng 20kg từ dưới đất lên lầu. Người đó phải dùng lực kéo tối thiểu là bao nhiêu?        </vt:lpstr>
      <vt:lpstr>Câu 2: Chọn từ thích hợp nhất: Khi đi bộ lên dốc, dốc càng thoai thoải thì càng........... hơn. A. khó đi.   B. dễ đi.             C. đi nhanh nhưng mệt.  D. đi chậm nhưng khỏe.     </vt:lpstr>
      <vt:lpstr>Câu 3: Chọn đáp án đúng: Đối với mặt phẳng nghiêng, góc nghiêng là góc: A. Hợp bởi mặt phẳng nghiêng và mặt phẳng ngang. B. Hợp bởi mặt phẳng nghiêng và phương thẳng đứng. C. Hợp bởi mặt phẳng ngang và phương thẳng đứng. D. Cả A, B, C đều sai.     </vt:lpstr>
      <vt:lpstr>Câu 4: Chọn câu trả lời đúng: Một người dùng mặt phẳng nghiêng để đưa một kiện hàng nặng 100kg từ dưới đất lên sàn một xe tải. Người đó có thể dùng lực kéo tối thiểu F: A.  F &lt; 1000 N  B.  F = 1000 N  C.  F &gt; 1000 N  D.  F = 2000N    </vt:lpstr>
      <vt:lpstr>Câu 5: Chọn câu trả lời đúng: Khi dùng mặt phẳng nghiêng để kéo vật từ mặt đất lên một độ cao xác định, để giảm lực kéo ta có thể: A. Tăng chiều dài của mặt phẳng nghiêng.            B. Giảm chiều dài của mặt phẳng nghiêng. C. Giữ nguyên chiều dài của mặt phẳng nghiêng.        D. Không có cách nào thực hiện được.      </vt:lpstr>
      <vt:lpstr>Câu 6: Chọn câu trả lời đúng: Những loại máy móc, dụng cụ nào sau đây sử dụng nguyên lí của các máy cơ đơn giản:  A. Xe đạp.  B. Xe gắn máy.      C. Cần cẩu.                D. Máy bơm nước.    </vt:lpstr>
      <vt:lpstr>Câu 7: Chọn câu trả lời đúng: Động tác dùng xà beng nhổ cây đinh ở một tấm ván dựa trên nguyên tắc:     </vt:lpstr>
      <vt:lpstr>Câu 8: Chọn câu trả lời đúng: Khi chèo thuyền bằng mái chèo, khoảng cách từ điểm tay cầm chèo đến điểm buộc mái chèo thường ngắn hơn từ điểm buộc mái chèo đến đầu mái chèo, để:    </vt:lpstr>
      <vt:lpstr>Câu 9: Chọn câu trả lời đúng: Cái cân nào sau đây không dùng nguyên tắc đòn bẩy: A. Cân Rôbecvan.      B. Cân đòn.                 C. Cân đĩa.   D. Cân đồng hồ.     </vt:lpstr>
      <vt:lpstr>Câu 10: Chọn câu trả lời đúng: Tại sao kéo cắt kim loại, kìm cộng lực phải có tay cầm dài? A. Để dễ cầm hơn.    B. Để cắt dễ dàng hơn. C. Để tay tác dụng lực nhỏ hơn.   D. Để cắt nhanh hơn.   </vt:lpstr>
      <vt:lpstr>Câu 11: Chọn câu trả lời đúng: Để mở các hộp sữa bột, hộp bánh… người ta thường dùng các vật cứng như dao, thìa, muỗng… để nạy nắp hộp. Đó là dựa trên nguyên tắc: A. Đòn bẩy.       B. Ròng rọc.          C. Mặt phẳng nghiêng.  D. Cả A, B, C đều sai.     </vt:lpstr>
      <vt:lpstr>Câu 12: Trong hình 15.6, người ta dùng đòn bẩy có điểm tựa O để bẩy một vật trọng lượng P. Dùng lực bẩy nào sau đây là có lợi nhất? Biết mũi tên chỉ lực càng dài thì cường độ của lực càng lớn.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294</cp:revision>
  <dcterms:created xsi:type="dcterms:W3CDTF">2020-02-17T17:30:12Z</dcterms:created>
  <dcterms:modified xsi:type="dcterms:W3CDTF">2020-03-23T07:28:48Z</dcterms:modified>
</cp:coreProperties>
</file>